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04" y="3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30" y="0"/>
            <a:ext cx="18273369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68949" y="2761437"/>
            <a:ext cx="715010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53946" y="2751340"/>
            <a:ext cx="14580107" cy="6523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upriya-sharan-367316198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1664" y="1563624"/>
              <a:ext cx="804672" cy="7772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6752" y="3611879"/>
              <a:ext cx="6432804" cy="18973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0296" y="4645152"/>
              <a:ext cx="4375404" cy="1897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9431" y="5843015"/>
              <a:ext cx="2436875" cy="18425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3599" y="5843015"/>
              <a:ext cx="1421892" cy="18425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2784" y="5843015"/>
              <a:ext cx="3122675" cy="18425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2207" y="5843015"/>
              <a:ext cx="5134356" cy="18425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114290" y="3837177"/>
            <a:ext cx="8001634" cy="32600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439545" marR="1416685" algn="ctr">
              <a:lnSpc>
                <a:spcPct val="100499"/>
              </a:lnSpc>
              <a:spcBef>
                <a:spcPts val="80"/>
              </a:spcBef>
            </a:pPr>
            <a:r>
              <a:rPr sz="6750" b="1" spc="-1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750" b="1" spc="-1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750" b="1" spc="-4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750" b="1" spc="-6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750" b="1" spc="-3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6750" b="1" spc="-1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750" b="1" spc="-2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750" b="1" spc="-170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6750" b="1" spc="-305" dirty="0">
                <a:solidFill>
                  <a:srgbClr val="FFFFFF"/>
                </a:solidFill>
                <a:latin typeface="Verdana"/>
                <a:cs typeface="Verdana"/>
              </a:rPr>
              <a:t>GOODS</a:t>
            </a:r>
            <a:endParaRPr sz="67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275"/>
              </a:spcBef>
            </a:pPr>
            <a:r>
              <a:rPr sz="6600" b="1" spc="360" dirty="0">
                <a:solidFill>
                  <a:srgbClr val="F79546"/>
                </a:solidFill>
                <a:latin typeface="Tahoma"/>
                <a:cs typeface="Tahoma"/>
              </a:rPr>
              <a:t>AD-HOC</a:t>
            </a:r>
            <a:r>
              <a:rPr sz="6600" b="1" spc="-175" dirty="0">
                <a:solidFill>
                  <a:srgbClr val="F79546"/>
                </a:solidFill>
                <a:latin typeface="Tahoma"/>
                <a:cs typeface="Tahoma"/>
              </a:rPr>
              <a:t> </a:t>
            </a:r>
            <a:r>
              <a:rPr sz="6600" b="1" spc="-245" dirty="0">
                <a:solidFill>
                  <a:srgbClr val="F79546"/>
                </a:solidFill>
                <a:latin typeface="Tahoma"/>
                <a:cs typeface="Tahoma"/>
              </a:rPr>
              <a:t>INSIGHTS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4556" y="2450528"/>
            <a:ext cx="317563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185" dirty="0">
                <a:solidFill>
                  <a:srgbClr val="FDFDFF"/>
                </a:solidFill>
                <a:latin typeface="Verdana"/>
                <a:cs typeface="Verdana"/>
              </a:rPr>
              <a:t>A</a:t>
            </a:r>
            <a:r>
              <a:rPr sz="2350" spc="-155" dirty="0">
                <a:solidFill>
                  <a:srgbClr val="FDFDFF"/>
                </a:solidFill>
                <a:latin typeface="Verdana"/>
                <a:cs typeface="Verdana"/>
              </a:rPr>
              <a:t>T</a:t>
            </a:r>
            <a:r>
              <a:rPr sz="2350" spc="125" dirty="0">
                <a:solidFill>
                  <a:srgbClr val="FDFDFF"/>
                </a:solidFill>
                <a:latin typeface="Verdana"/>
                <a:cs typeface="Verdana"/>
              </a:rPr>
              <a:t>L</a:t>
            </a:r>
            <a:r>
              <a:rPr sz="2350" spc="-560" dirty="0">
                <a:solidFill>
                  <a:srgbClr val="FDFDFF"/>
                </a:solidFill>
                <a:latin typeface="Verdana"/>
                <a:cs typeface="Verdana"/>
              </a:rPr>
              <a:t>I</a:t>
            </a:r>
            <a:r>
              <a:rPr sz="2350" spc="145" dirty="0">
                <a:solidFill>
                  <a:srgbClr val="FDFDFF"/>
                </a:solidFill>
                <a:latin typeface="Verdana"/>
                <a:cs typeface="Verdana"/>
              </a:rPr>
              <a:t>Q</a:t>
            </a:r>
            <a:r>
              <a:rPr sz="2350" spc="-375" dirty="0">
                <a:solidFill>
                  <a:srgbClr val="FDFDFF"/>
                </a:solidFill>
                <a:latin typeface="Verdana"/>
                <a:cs typeface="Verdana"/>
              </a:rPr>
              <a:t> </a:t>
            </a:r>
            <a:r>
              <a:rPr sz="2350" spc="320" dirty="0">
                <a:solidFill>
                  <a:srgbClr val="FDFDFF"/>
                </a:solidFill>
                <a:latin typeface="Verdana"/>
                <a:cs typeface="Verdana"/>
              </a:rPr>
              <a:t>H</a:t>
            </a:r>
            <a:r>
              <a:rPr sz="2350" spc="185" dirty="0">
                <a:solidFill>
                  <a:srgbClr val="FDFDFF"/>
                </a:solidFill>
                <a:latin typeface="Verdana"/>
                <a:cs typeface="Verdana"/>
              </a:rPr>
              <a:t>A</a:t>
            </a:r>
            <a:r>
              <a:rPr sz="2350" spc="165" dirty="0">
                <a:solidFill>
                  <a:srgbClr val="FDFDFF"/>
                </a:solidFill>
                <a:latin typeface="Verdana"/>
                <a:cs typeface="Verdana"/>
              </a:rPr>
              <a:t>R</a:t>
            </a:r>
            <a:r>
              <a:rPr sz="2350" spc="275" dirty="0">
                <a:solidFill>
                  <a:srgbClr val="FDFDFF"/>
                </a:solidFill>
                <a:latin typeface="Verdana"/>
                <a:cs typeface="Verdana"/>
              </a:rPr>
              <a:t>D</a:t>
            </a:r>
            <a:r>
              <a:rPr sz="2350" spc="620" dirty="0">
                <a:solidFill>
                  <a:srgbClr val="FDFDFF"/>
                </a:solidFill>
                <a:latin typeface="Verdana"/>
                <a:cs typeface="Verdana"/>
              </a:rPr>
              <a:t>W</a:t>
            </a:r>
            <a:r>
              <a:rPr sz="2350" spc="190" dirty="0">
                <a:solidFill>
                  <a:srgbClr val="FDFDFF"/>
                </a:solidFill>
                <a:latin typeface="Verdana"/>
                <a:cs typeface="Verdana"/>
              </a:rPr>
              <a:t>A</a:t>
            </a:r>
            <a:r>
              <a:rPr sz="2350" spc="90" dirty="0">
                <a:solidFill>
                  <a:srgbClr val="FDFDFF"/>
                </a:solidFill>
                <a:latin typeface="Verdana"/>
                <a:cs typeface="Verdana"/>
              </a:rPr>
              <a:t>R</a:t>
            </a:r>
            <a:r>
              <a:rPr sz="2350" spc="165" dirty="0">
                <a:solidFill>
                  <a:srgbClr val="FDFDFF"/>
                </a:solidFill>
                <a:latin typeface="Verdana"/>
                <a:cs typeface="Verdana"/>
              </a:rPr>
              <a:t>E</a:t>
            </a:r>
            <a:r>
              <a:rPr sz="2350" spc="-145" dirty="0">
                <a:solidFill>
                  <a:srgbClr val="FDFDFF"/>
                </a:solidFill>
                <a:latin typeface="Verdana"/>
                <a:cs typeface="Verdana"/>
              </a:rPr>
              <a:t>S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4634" y="8600376"/>
            <a:ext cx="7230365" cy="5086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65" dirty="0">
                <a:solidFill>
                  <a:srgbClr val="FFFFFF"/>
                </a:solidFill>
                <a:latin typeface="Verdana"/>
                <a:cs typeface="Verdana"/>
              </a:rPr>
              <a:t>PRESENTED</a:t>
            </a:r>
            <a:r>
              <a:rPr sz="31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2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lang="en-US" sz="3150" spc="-225" dirty="0">
                <a:solidFill>
                  <a:srgbClr val="FFFFFF"/>
                </a:solidFill>
                <a:latin typeface="Verdana"/>
                <a:cs typeface="Verdana"/>
              </a:rPr>
              <a:t> SUPRIYA SHARAN</a:t>
            </a:r>
            <a:endParaRPr sz="31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" y="0"/>
            <a:ext cx="18273395" cy="10287000"/>
            <a:chOff x="14630" y="0"/>
            <a:chExt cx="1827339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3304" y="3099816"/>
              <a:ext cx="7141464" cy="4105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935" y="5376671"/>
              <a:ext cx="7031735" cy="20482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026" y="465328"/>
            <a:ext cx="240665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630" dirty="0">
                <a:solidFill>
                  <a:srgbClr val="F79546"/>
                </a:solidFill>
              </a:rPr>
              <a:t>R</a:t>
            </a:r>
            <a:r>
              <a:rPr sz="3750" spc="-475" dirty="0">
                <a:solidFill>
                  <a:srgbClr val="F79546"/>
                </a:solidFill>
              </a:rPr>
              <a:t>E</a:t>
            </a:r>
            <a:r>
              <a:rPr sz="3750" spc="-455" dirty="0">
                <a:solidFill>
                  <a:srgbClr val="F79546"/>
                </a:solidFill>
              </a:rPr>
              <a:t>Q</a:t>
            </a:r>
            <a:r>
              <a:rPr sz="3750" spc="-530" dirty="0">
                <a:solidFill>
                  <a:srgbClr val="F79546"/>
                </a:solidFill>
              </a:rPr>
              <a:t>U</a:t>
            </a:r>
            <a:r>
              <a:rPr sz="3750" spc="-475" dirty="0">
                <a:solidFill>
                  <a:srgbClr val="F79546"/>
                </a:solidFill>
              </a:rPr>
              <a:t>E</a:t>
            </a:r>
            <a:r>
              <a:rPr sz="3750" spc="-725" dirty="0">
                <a:solidFill>
                  <a:srgbClr val="F79546"/>
                </a:solidFill>
              </a:rPr>
              <a:t>S</a:t>
            </a:r>
            <a:r>
              <a:rPr sz="3750" spc="-300" dirty="0">
                <a:solidFill>
                  <a:srgbClr val="F79546"/>
                </a:solidFill>
              </a:rPr>
              <a:t>T</a:t>
            </a:r>
            <a:r>
              <a:rPr sz="3750" spc="-1019" dirty="0">
                <a:solidFill>
                  <a:srgbClr val="F79546"/>
                </a:solidFill>
              </a:rPr>
              <a:t> </a:t>
            </a:r>
            <a:r>
              <a:rPr sz="3750" spc="-120" dirty="0">
                <a:solidFill>
                  <a:srgbClr val="F79546"/>
                </a:solidFill>
              </a:rPr>
              <a:t>4</a:t>
            </a:r>
            <a:endParaRPr sz="3750"/>
          </a:p>
        </p:txBody>
      </p:sp>
      <p:sp>
        <p:nvSpPr>
          <p:cNvPr id="6" name="object 6"/>
          <p:cNvSpPr txBox="1"/>
          <p:nvPr/>
        </p:nvSpPr>
        <p:spPr>
          <a:xfrm>
            <a:off x="615708" y="1095589"/>
            <a:ext cx="12673965" cy="4123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  <a:tabLst>
                <a:tab pos="2562860" algn="l"/>
              </a:tabLst>
            </a:pP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Follow-up: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segment</a:t>
            </a:r>
            <a:r>
              <a:rPr sz="27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had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most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increase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unique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products</a:t>
            </a:r>
            <a:r>
              <a:rPr sz="27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700" spc="8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700" spc="-73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700" spc="8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700" spc="80" dirty="0">
                <a:solidFill>
                  <a:srgbClr val="FFFFFF"/>
                </a:solidFill>
                <a:latin typeface="Verdana"/>
                <a:cs typeface="Verdana"/>
              </a:rPr>
              <a:t>0?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1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40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endParaRPr sz="2700">
              <a:latin typeface="Verdana"/>
              <a:cs typeface="Verdana"/>
            </a:endParaRPr>
          </a:p>
          <a:p>
            <a:pPr marL="12700" marR="9020175">
              <a:lnSpc>
                <a:spcPct val="117900"/>
              </a:lnSpc>
            </a:pP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segment, 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80" dirty="0">
                <a:solidFill>
                  <a:srgbClr val="D9D9D9"/>
                </a:solidFill>
                <a:latin typeface="Verdana"/>
                <a:cs typeface="Verdana"/>
              </a:rPr>
              <a:t>p</a:t>
            </a:r>
            <a:r>
              <a:rPr sz="2700" spc="-75" dirty="0">
                <a:solidFill>
                  <a:srgbClr val="D9D9D9"/>
                </a:solidFill>
                <a:latin typeface="Verdana"/>
                <a:cs typeface="Verdana"/>
              </a:rPr>
              <a:t>r</a:t>
            </a:r>
            <a:r>
              <a:rPr sz="2700" spc="85" dirty="0">
                <a:solidFill>
                  <a:srgbClr val="D9D9D9"/>
                </a:solidFill>
                <a:latin typeface="Verdana"/>
                <a:cs typeface="Verdana"/>
              </a:rPr>
              <a:t>o</a:t>
            </a:r>
            <a:r>
              <a:rPr sz="2700" spc="180" dirty="0">
                <a:solidFill>
                  <a:srgbClr val="D9D9D9"/>
                </a:solidFill>
                <a:latin typeface="Verdana"/>
                <a:cs typeface="Verdana"/>
              </a:rPr>
              <a:t>d</a:t>
            </a:r>
            <a:r>
              <a:rPr sz="2700" spc="155" dirty="0">
                <a:solidFill>
                  <a:srgbClr val="D9D9D9"/>
                </a:solidFill>
                <a:latin typeface="Verdana"/>
                <a:cs typeface="Verdana"/>
              </a:rPr>
              <a:t>u</a:t>
            </a:r>
            <a:r>
              <a:rPr sz="2700" spc="105" dirty="0">
                <a:solidFill>
                  <a:srgbClr val="D9D9D9"/>
                </a:solidFill>
                <a:latin typeface="Verdana"/>
                <a:cs typeface="Verdana"/>
              </a:rPr>
              <a:t>c</a:t>
            </a:r>
            <a:r>
              <a:rPr sz="2700" spc="10" dirty="0">
                <a:solidFill>
                  <a:srgbClr val="D9D9D9"/>
                </a:solidFill>
                <a:latin typeface="Verdana"/>
                <a:cs typeface="Verdana"/>
              </a:rPr>
              <a:t>t</a:t>
            </a:r>
            <a:r>
              <a:rPr sz="2700" spc="-120" dirty="0">
                <a:solidFill>
                  <a:srgbClr val="D9D9D9"/>
                </a:solidFill>
                <a:latin typeface="Verdana"/>
                <a:cs typeface="Verdana"/>
              </a:rPr>
              <a:t>_</a:t>
            </a:r>
            <a:r>
              <a:rPr sz="2700" spc="-130" dirty="0">
                <a:solidFill>
                  <a:srgbClr val="D9D9D9"/>
                </a:solidFill>
                <a:latin typeface="Verdana"/>
                <a:cs typeface="Verdana"/>
              </a:rPr>
              <a:t>c</a:t>
            </a:r>
            <a:r>
              <a:rPr sz="2700" spc="85" dirty="0">
                <a:solidFill>
                  <a:srgbClr val="D9D9D9"/>
                </a:solidFill>
                <a:latin typeface="Verdana"/>
                <a:cs typeface="Verdana"/>
              </a:rPr>
              <a:t>o</a:t>
            </a:r>
            <a:r>
              <a:rPr sz="2700" spc="155" dirty="0">
                <a:solidFill>
                  <a:srgbClr val="D9D9D9"/>
                </a:solidFill>
                <a:latin typeface="Verdana"/>
                <a:cs typeface="Verdana"/>
              </a:rPr>
              <a:t>u</a:t>
            </a:r>
            <a:r>
              <a:rPr sz="2700" spc="160" dirty="0">
                <a:solidFill>
                  <a:srgbClr val="D9D9D9"/>
                </a:solidFill>
                <a:latin typeface="Verdana"/>
                <a:cs typeface="Verdana"/>
              </a:rPr>
              <a:t>n</a:t>
            </a:r>
            <a:r>
              <a:rPr sz="2700" spc="10" dirty="0">
                <a:solidFill>
                  <a:srgbClr val="D9D9D9"/>
                </a:solidFill>
                <a:latin typeface="Verdana"/>
                <a:cs typeface="Verdana"/>
              </a:rPr>
              <a:t>t</a:t>
            </a:r>
            <a:r>
              <a:rPr sz="2700" spc="-254" dirty="0">
                <a:solidFill>
                  <a:srgbClr val="D9D9D9"/>
                </a:solidFill>
                <a:latin typeface="Verdana"/>
                <a:cs typeface="Verdana"/>
              </a:rPr>
              <a:t>_</a:t>
            </a:r>
            <a:r>
              <a:rPr sz="2700" spc="-225" dirty="0">
                <a:solidFill>
                  <a:srgbClr val="D9D9D9"/>
                </a:solidFill>
                <a:latin typeface="Verdana"/>
                <a:cs typeface="Verdana"/>
              </a:rPr>
              <a:t>2</a:t>
            </a:r>
            <a:r>
              <a:rPr sz="2700" spc="80" dirty="0">
                <a:solidFill>
                  <a:srgbClr val="D9D9D9"/>
                </a:solidFill>
                <a:latin typeface="Verdana"/>
                <a:cs typeface="Verdana"/>
              </a:rPr>
              <a:t>0</a:t>
            </a:r>
            <a:r>
              <a:rPr sz="2700" spc="-140" dirty="0">
                <a:solidFill>
                  <a:srgbClr val="D9D9D9"/>
                </a:solidFill>
                <a:latin typeface="Verdana"/>
                <a:cs typeface="Verdana"/>
              </a:rPr>
              <a:t>2</a:t>
            </a:r>
            <a:r>
              <a:rPr sz="2700" spc="95" dirty="0">
                <a:solidFill>
                  <a:srgbClr val="D9D9D9"/>
                </a:solidFill>
                <a:latin typeface="Verdana"/>
                <a:cs typeface="Verdana"/>
              </a:rPr>
              <a:t>0</a:t>
            </a:r>
            <a:endParaRPr sz="2700">
              <a:latin typeface="Verdana"/>
              <a:cs typeface="Verdana"/>
            </a:endParaRPr>
          </a:p>
          <a:p>
            <a:pPr marL="12700" marR="9124950">
              <a:lnSpc>
                <a:spcPct val="117900"/>
              </a:lnSpc>
              <a:spcBef>
                <a:spcPts val="70"/>
              </a:spcBef>
            </a:pPr>
            <a:r>
              <a:rPr sz="2700" spc="180" dirty="0">
                <a:solidFill>
                  <a:srgbClr val="D9D9D9"/>
                </a:solidFill>
                <a:latin typeface="Verdana"/>
                <a:cs typeface="Verdana"/>
              </a:rPr>
              <a:t>p</a:t>
            </a:r>
            <a:r>
              <a:rPr sz="2700" spc="-75" dirty="0">
                <a:solidFill>
                  <a:srgbClr val="D9D9D9"/>
                </a:solidFill>
                <a:latin typeface="Verdana"/>
                <a:cs typeface="Verdana"/>
              </a:rPr>
              <a:t>r</a:t>
            </a:r>
            <a:r>
              <a:rPr sz="2700" spc="85" dirty="0">
                <a:solidFill>
                  <a:srgbClr val="D9D9D9"/>
                </a:solidFill>
                <a:latin typeface="Verdana"/>
                <a:cs typeface="Verdana"/>
              </a:rPr>
              <a:t>o</a:t>
            </a:r>
            <a:r>
              <a:rPr sz="2700" spc="180" dirty="0">
                <a:solidFill>
                  <a:srgbClr val="D9D9D9"/>
                </a:solidFill>
                <a:latin typeface="Verdana"/>
                <a:cs typeface="Verdana"/>
              </a:rPr>
              <a:t>d</a:t>
            </a:r>
            <a:r>
              <a:rPr sz="2700" spc="155" dirty="0">
                <a:solidFill>
                  <a:srgbClr val="D9D9D9"/>
                </a:solidFill>
                <a:latin typeface="Verdana"/>
                <a:cs typeface="Verdana"/>
              </a:rPr>
              <a:t>u</a:t>
            </a:r>
            <a:r>
              <a:rPr sz="2700" spc="105" dirty="0">
                <a:solidFill>
                  <a:srgbClr val="D9D9D9"/>
                </a:solidFill>
                <a:latin typeface="Verdana"/>
                <a:cs typeface="Verdana"/>
              </a:rPr>
              <a:t>c</a:t>
            </a:r>
            <a:r>
              <a:rPr sz="2700" spc="10" dirty="0">
                <a:solidFill>
                  <a:srgbClr val="D9D9D9"/>
                </a:solidFill>
                <a:latin typeface="Verdana"/>
                <a:cs typeface="Verdana"/>
              </a:rPr>
              <a:t>t</a:t>
            </a:r>
            <a:r>
              <a:rPr sz="2700" spc="-120" dirty="0">
                <a:solidFill>
                  <a:srgbClr val="D9D9D9"/>
                </a:solidFill>
                <a:latin typeface="Verdana"/>
                <a:cs typeface="Verdana"/>
              </a:rPr>
              <a:t>_</a:t>
            </a:r>
            <a:r>
              <a:rPr sz="2700" spc="-130" dirty="0">
                <a:solidFill>
                  <a:srgbClr val="D9D9D9"/>
                </a:solidFill>
                <a:latin typeface="Verdana"/>
                <a:cs typeface="Verdana"/>
              </a:rPr>
              <a:t>c</a:t>
            </a:r>
            <a:r>
              <a:rPr sz="2700" spc="85" dirty="0">
                <a:solidFill>
                  <a:srgbClr val="D9D9D9"/>
                </a:solidFill>
                <a:latin typeface="Verdana"/>
                <a:cs typeface="Verdana"/>
              </a:rPr>
              <a:t>o</a:t>
            </a:r>
            <a:r>
              <a:rPr sz="2700" spc="155" dirty="0">
                <a:solidFill>
                  <a:srgbClr val="D9D9D9"/>
                </a:solidFill>
                <a:latin typeface="Verdana"/>
                <a:cs typeface="Verdana"/>
              </a:rPr>
              <a:t>u</a:t>
            </a:r>
            <a:r>
              <a:rPr sz="2700" spc="160" dirty="0">
                <a:solidFill>
                  <a:srgbClr val="D9D9D9"/>
                </a:solidFill>
                <a:latin typeface="Verdana"/>
                <a:cs typeface="Verdana"/>
              </a:rPr>
              <a:t>n</a:t>
            </a:r>
            <a:r>
              <a:rPr sz="2700" spc="10" dirty="0">
                <a:solidFill>
                  <a:srgbClr val="D9D9D9"/>
                </a:solidFill>
                <a:latin typeface="Verdana"/>
                <a:cs typeface="Verdana"/>
              </a:rPr>
              <a:t>t</a:t>
            </a:r>
            <a:r>
              <a:rPr sz="2700" spc="-254" dirty="0">
                <a:solidFill>
                  <a:srgbClr val="D9D9D9"/>
                </a:solidFill>
                <a:latin typeface="Verdana"/>
                <a:cs typeface="Verdana"/>
              </a:rPr>
              <a:t>_</a:t>
            </a:r>
            <a:r>
              <a:rPr sz="2700" spc="-225" dirty="0">
                <a:solidFill>
                  <a:srgbClr val="D9D9D9"/>
                </a:solidFill>
                <a:latin typeface="Verdana"/>
                <a:cs typeface="Verdana"/>
              </a:rPr>
              <a:t>2</a:t>
            </a:r>
            <a:r>
              <a:rPr sz="2700" spc="80" dirty="0">
                <a:solidFill>
                  <a:srgbClr val="D9D9D9"/>
                </a:solidFill>
                <a:latin typeface="Verdana"/>
                <a:cs typeface="Verdana"/>
              </a:rPr>
              <a:t>0</a:t>
            </a:r>
            <a:r>
              <a:rPr sz="2700" spc="-140" dirty="0">
                <a:solidFill>
                  <a:srgbClr val="D9D9D9"/>
                </a:solidFill>
                <a:latin typeface="Verdana"/>
                <a:cs typeface="Verdana"/>
              </a:rPr>
              <a:t>2</a:t>
            </a:r>
            <a:r>
              <a:rPr sz="2700" spc="-515" dirty="0">
                <a:solidFill>
                  <a:srgbClr val="D9D9D9"/>
                </a:solidFill>
                <a:latin typeface="Verdana"/>
                <a:cs typeface="Verdana"/>
              </a:rPr>
              <a:t>1  </a:t>
            </a:r>
            <a:r>
              <a:rPr sz="2700" spc="45" dirty="0">
                <a:solidFill>
                  <a:srgbClr val="D9D9D9"/>
                </a:solidFill>
                <a:latin typeface="Verdana"/>
                <a:cs typeface="Verdana"/>
              </a:rPr>
              <a:t>difference</a:t>
            </a:r>
            <a:endParaRPr sz="2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50" b="1" spc="-505" dirty="0">
                <a:solidFill>
                  <a:srgbClr val="F79546"/>
                </a:solidFill>
                <a:latin typeface="Verdana"/>
                <a:cs typeface="Verdana"/>
              </a:rPr>
              <a:t>OUTPUT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708" y="7935327"/>
            <a:ext cx="15097125" cy="158623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3750" b="1" spc="-755" dirty="0">
                <a:solidFill>
                  <a:srgbClr val="F79546"/>
                </a:solidFill>
                <a:latin typeface="Verdana"/>
                <a:cs typeface="Verdana"/>
              </a:rPr>
              <a:t>INSIGHTS</a:t>
            </a:r>
            <a:endParaRPr sz="3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65" dirty="0">
                <a:solidFill>
                  <a:srgbClr val="FFFFFF"/>
                </a:solidFill>
                <a:latin typeface="Verdana"/>
                <a:cs typeface="Verdana"/>
              </a:rPr>
              <a:t>2021,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Atliq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Hardware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Verdana"/>
                <a:cs typeface="Verdana"/>
              </a:rPr>
              <a:t>primarily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focused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7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Verdana"/>
                <a:cs typeface="Verdana"/>
              </a:rPr>
              <a:t>expanding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27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presence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accessories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6727190" algn="l"/>
              </a:tabLst>
            </a:pP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market,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introducing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Verdana"/>
                <a:cs typeface="Verdana"/>
              </a:rPr>
              <a:t>34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Verdana"/>
                <a:cs typeface="Verdana"/>
              </a:rPr>
              <a:t>new	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accessory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products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market.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48319" y="5588000"/>
            <a:ext cx="1826895" cy="720725"/>
            <a:chOff x="8148319" y="5588000"/>
            <a:chExt cx="1826895" cy="720725"/>
          </a:xfrm>
        </p:grpSpPr>
        <p:sp>
          <p:nvSpPr>
            <p:cNvPr id="9" name="object 9"/>
            <p:cNvSpPr/>
            <p:nvPr/>
          </p:nvSpPr>
          <p:spPr>
            <a:xfrm>
              <a:off x="8161019" y="5600700"/>
              <a:ext cx="1801495" cy="695325"/>
            </a:xfrm>
            <a:custGeom>
              <a:avLst/>
              <a:gdLst/>
              <a:ahLst/>
              <a:cxnLst/>
              <a:rect l="l" t="t" r="r" b="b"/>
              <a:pathLst>
                <a:path w="1801495" h="695325">
                  <a:moveTo>
                    <a:pt x="1453896" y="0"/>
                  </a:moveTo>
                  <a:lnTo>
                    <a:pt x="1453896" y="173736"/>
                  </a:lnTo>
                  <a:lnTo>
                    <a:pt x="0" y="173736"/>
                  </a:lnTo>
                  <a:lnTo>
                    <a:pt x="0" y="521208"/>
                  </a:lnTo>
                  <a:lnTo>
                    <a:pt x="1453896" y="521208"/>
                  </a:lnTo>
                  <a:lnTo>
                    <a:pt x="1453896" y="694944"/>
                  </a:lnTo>
                  <a:lnTo>
                    <a:pt x="1801368" y="347472"/>
                  </a:lnTo>
                  <a:lnTo>
                    <a:pt x="1453896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61019" y="5600700"/>
              <a:ext cx="1801495" cy="695325"/>
            </a:xfrm>
            <a:custGeom>
              <a:avLst/>
              <a:gdLst/>
              <a:ahLst/>
              <a:cxnLst/>
              <a:rect l="l" t="t" r="r" b="b"/>
              <a:pathLst>
                <a:path w="1801495" h="695325">
                  <a:moveTo>
                    <a:pt x="0" y="173736"/>
                  </a:moveTo>
                  <a:lnTo>
                    <a:pt x="1453896" y="173736"/>
                  </a:lnTo>
                  <a:lnTo>
                    <a:pt x="1453896" y="0"/>
                  </a:lnTo>
                  <a:lnTo>
                    <a:pt x="1801368" y="347472"/>
                  </a:lnTo>
                  <a:lnTo>
                    <a:pt x="1453896" y="694944"/>
                  </a:lnTo>
                  <a:lnTo>
                    <a:pt x="1453896" y="521208"/>
                  </a:lnTo>
                  <a:lnTo>
                    <a:pt x="0" y="521208"/>
                  </a:lnTo>
                  <a:lnTo>
                    <a:pt x="0" y="173736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5" y="6099047"/>
            <a:ext cx="8293608" cy="1335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445743" y="5187441"/>
            <a:ext cx="3330575" cy="962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5875" algn="ctr">
              <a:lnSpc>
                <a:spcPts val="1700"/>
              </a:lnSpc>
              <a:spcBef>
                <a:spcPts val="110"/>
              </a:spcBef>
            </a:pPr>
            <a:r>
              <a:rPr sz="1500" spc="-65" dirty="0">
                <a:solidFill>
                  <a:srgbClr val="F79546"/>
                </a:solidFill>
                <a:latin typeface="Arial MT"/>
                <a:cs typeface="Arial MT"/>
              </a:rPr>
              <a:t>A6120110206</a:t>
            </a:r>
            <a:endParaRPr sz="1500">
              <a:latin typeface="Arial MT"/>
              <a:cs typeface="Arial MT"/>
            </a:endParaRPr>
          </a:p>
          <a:p>
            <a:pPr algn="ctr">
              <a:lnSpc>
                <a:spcPts val="3320"/>
              </a:lnSpc>
            </a:pPr>
            <a:r>
              <a:rPr sz="2850" spc="-250" dirty="0">
                <a:solidFill>
                  <a:srgbClr val="F79546"/>
                </a:solidFill>
                <a:latin typeface="Arial MT"/>
                <a:cs typeface="Arial MT"/>
              </a:rPr>
              <a:t>AQHOMEALLIN1GEN2</a:t>
            </a:r>
            <a:endParaRPr sz="2850">
              <a:latin typeface="Arial MT"/>
              <a:cs typeface="Arial MT"/>
            </a:endParaRPr>
          </a:p>
          <a:p>
            <a:pPr marR="44450" algn="ctr">
              <a:lnSpc>
                <a:spcPct val="100000"/>
              </a:lnSpc>
              <a:spcBef>
                <a:spcPts val="475"/>
              </a:spcBef>
            </a:pPr>
            <a:r>
              <a:rPr sz="1550" b="1" spc="145" dirty="0">
                <a:solidFill>
                  <a:srgbClr val="F79546"/>
                </a:solidFill>
                <a:latin typeface="Arial"/>
                <a:cs typeface="Arial"/>
              </a:rPr>
              <a:t>PERSONAL</a:t>
            </a:r>
            <a:r>
              <a:rPr sz="1550" b="1" spc="-45" dirty="0">
                <a:solidFill>
                  <a:srgbClr val="F79546"/>
                </a:solidFill>
                <a:latin typeface="Arial"/>
                <a:cs typeface="Arial"/>
              </a:rPr>
              <a:t> </a:t>
            </a:r>
            <a:r>
              <a:rPr sz="1550" b="1" spc="155" dirty="0">
                <a:solidFill>
                  <a:srgbClr val="F79546"/>
                </a:solidFill>
                <a:latin typeface="Arial"/>
                <a:cs typeface="Arial"/>
              </a:rPr>
              <a:t>DESKTOP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4768" y="465328"/>
            <a:ext cx="236220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630" dirty="0">
                <a:solidFill>
                  <a:srgbClr val="F79546"/>
                </a:solidFill>
              </a:rPr>
              <a:t>R</a:t>
            </a:r>
            <a:r>
              <a:rPr sz="3750" spc="-475" dirty="0">
                <a:solidFill>
                  <a:srgbClr val="F79546"/>
                </a:solidFill>
              </a:rPr>
              <a:t>E</a:t>
            </a:r>
            <a:r>
              <a:rPr sz="3750" spc="-455" dirty="0">
                <a:solidFill>
                  <a:srgbClr val="F79546"/>
                </a:solidFill>
              </a:rPr>
              <a:t>Q</a:t>
            </a:r>
            <a:r>
              <a:rPr sz="3750" spc="-525" dirty="0">
                <a:solidFill>
                  <a:srgbClr val="F79546"/>
                </a:solidFill>
              </a:rPr>
              <a:t>U</a:t>
            </a:r>
            <a:r>
              <a:rPr sz="3750" spc="-475" dirty="0">
                <a:solidFill>
                  <a:srgbClr val="F79546"/>
                </a:solidFill>
              </a:rPr>
              <a:t>E</a:t>
            </a:r>
            <a:r>
              <a:rPr sz="3750" spc="-725" dirty="0">
                <a:solidFill>
                  <a:srgbClr val="F79546"/>
                </a:solidFill>
              </a:rPr>
              <a:t>S</a:t>
            </a:r>
            <a:r>
              <a:rPr sz="3750" spc="-300" dirty="0">
                <a:solidFill>
                  <a:srgbClr val="F79546"/>
                </a:solidFill>
              </a:rPr>
              <a:t>T</a:t>
            </a:r>
            <a:r>
              <a:rPr sz="3750" spc="-1019" dirty="0">
                <a:solidFill>
                  <a:srgbClr val="F79546"/>
                </a:solidFill>
              </a:rPr>
              <a:t> </a:t>
            </a:r>
            <a:r>
              <a:rPr sz="3750" spc="-480" dirty="0">
                <a:solidFill>
                  <a:srgbClr val="F79546"/>
                </a:solidFill>
              </a:rPr>
              <a:t>5</a:t>
            </a:r>
            <a:endParaRPr sz="3750"/>
          </a:p>
        </p:txBody>
      </p:sp>
      <p:sp>
        <p:nvSpPr>
          <p:cNvPr id="5" name="object 5"/>
          <p:cNvSpPr txBox="1"/>
          <p:nvPr/>
        </p:nvSpPr>
        <p:spPr>
          <a:xfrm>
            <a:off x="14006576" y="8716009"/>
            <a:ext cx="2353945" cy="1346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" algn="ctr">
              <a:lnSpc>
                <a:spcPts val="1700"/>
              </a:lnSpc>
              <a:spcBef>
                <a:spcPts val="110"/>
              </a:spcBef>
            </a:pPr>
            <a:r>
              <a:rPr sz="1500" spc="-65" dirty="0">
                <a:solidFill>
                  <a:srgbClr val="F79546"/>
                </a:solidFill>
                <a:latin typeface="Arial MT"/>
                <a:cs typeface="Arial MT"/>
              </a:rPr>
              <a:t>A2118150101</a:t>
            </a:r>
            <a:endParaRPr sz="1500">
              <a:latin typeface="Arial MT"/>
              <a:cs typeface="Arial MT"/>
            </a:endParaRPr>
          </a:p>
          <a:p>
            <a:pPr marL="12700" marR="5080" indent="-7620" algn="ctr">
              <a:lnSpc>
                <a:spcPts val="3310"/>
              </a:lnSpc>
              <a:spcBef>
                <a:spcPts val="105"/>
              </a:spcBef>
            </a:pPr>
            <a:r>
              <a:rPr sz="2850" spc="-5" dirty="0">
                <a:solidFill>
                  <a:srgbClr val="F79546"/>
                </a:solidFill>
                <a:latin typeface="Arial MT"/>
                <a:cs typeface="Arial MT"/>
              </a:rPr>
              <a:t>AQ </a:t>
            </a:r>
            <a:r>
              <a:rPr sz="2850" spc="-40" dirty="0">
                <a:solidFill>
                  <a:srgbClr val="F79546"/>
                </a:solidFill>
                <a:latin typeface="Arial MT"/>
                <a:cs typeface="Arial MT"/>
              </a:rPr>
              <a:t>MASTER </a:t>
            </a:r>
            <a:r>
              <a:rPr sz="2850" spc="-35" dirty="0">
                <a:solidFill>
                  <a:srgbClr val="F79546"/>
                </a:solidFill>
                <a:latin typeface="Arial MT"/>
                <a:cs typeface="Arial MT"/>
              </a:rPr>
              <a:t> </a:t>
            </a:r>
            <a:r>
              <a:rPr sz="2850" spc="110" dirty="0">
                <a:solidFill>
                  <a:srgbClr val="F79546"/>
                </a:solidFill>
                <a:latin typeface="Arial MT"/>
                <a:cs typeface="Arial MT"/>
              </a:rPr>
              <a:t>W</a:t>
            </a:r>
            <a:r>
              <a:rPr sz="2850" spc="-150" dirty="0">
                <a:solidFill>
                  <a:srgbClr val="F79546"/>
                </a:solidFill>
                <a:latin typeface="Arial MT"/>
                <a:cs typeface="Arial MT"/>
              </a:rPr>
              <a:t>I</a:t>
            </a:r>
            <a:r>
              <a:rPr sz="2850" spc="-50" dirty="0">
                <a:solidFill>
                  <a:srgbClr val="F79546"/>
                </a:solidFill>
                <a:latin typeface="Arial MT"/>
                <a:cs typeface="Arial MT"/>
              </a:rPr>
              <a:t>R</a:t>
            </a:r>
            <a:r>
              <a:rPr sz="2850" spc="-35" dirty="0">
                <a:solidFill>
                  <a:srgbClr val="F79546"/>
                </a:solidFill>
                <a:latin typeface="Arial MT"/>
                <a:cs typeface="Arial MT"/>
              </a:rPr>
              <a:t>E</a:t>
            </a:r>
            <a:r>
              <a:rPr sz="2850" spc="20" dirty="0">
                <a:solidFill>
                  <a:srgbClr val="F79546"/>
                </a:solidFill>
                <a:latin typeface="Arial MT"/>
                <a:cs typeface="Arial MT"/>
              </a:rPr>
              <a:t>D</a:t>
            </a:r>
            <a:r>
              <a:rPr sz="2850" spc="-210" dirty="0">
                <a:solidFill>
                  <a:srgbClr val="F79546"/>
                </a:solidFill>
                <a:latin typeface="Arial MT"/>
                <a:cs typeface="Arial MT"/>
              </a:rPr>
              <a:t> </a:t>
            </a:r>
            <a:r>
              <a:rPr sz="2850" spc="-35" dirty="0">
                <a:solidFill>
                  <a:srgbClr val="F79546"/>
                </a:solidFill>
                <a:latin typeface="Arial MT"/>
                <a:cs typeface="Arial MT"/>
              </a:rPr>
              <a:t>X</a:t>
            </a:r>
            <a:r>
              <a:rPr sz="2850" spc="15" dirty="0">
                <a:solidFill>
                  <a:srgbClr val="F79546"/>
                </a:solidFill>
                <a:latin typeface="Arial MT"/>
                <a:cs typeface="Arial MT"/>
              </a:rPr>
              <a:t>1</a:t>
            </a:r>
            <a:r>
              <a:rPr sz="2850" spc="-165" dirty="0">
                <a:solidFill>
                  <a:srgbClr val="F79546"/>
                </a:solidFill>
                <a:latin typeface="Arial MT"/>
                <a:cs typeface="Arial MT"/>
              </a:rPr>
              <a:t> </a:t>
            </a:r>
            <a:r>
              <a:rPr sz="2850" spc="-75" dirty="0">
                <a:solidFill>
                  <a:srgbClr val="F79546"/>
                </a:solidFill>
                <a:latin typeface="Arial MT"/>
                <a:cs typeface="Arial MT"/>
              </a:rPr>
              <a:t>M</a:t>
            </a:r>
            <a:r>
              <a:rPr sz="2850" spc="20" dirty="0">
                <a:solidFill>
                  <a:srgbClr val="F79546"/>
                </a:solidFill>
                <a:latin typeface="Arial MT"/>
                <a:cs typeface="Arial MT"/>
              </a:rPr>
              <a:t>S</a:t>
            </a:r>
            <a:endParaRPr sz="28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50" spc="-25" dirty="0">
                <a:solidFill>
                  <a:srgbClr val="F79546"/>
                </a:solidFill>
                <a:latin typeface="Arial MT"/>
                <a:cs typeface="Arial MT"/>
              </a:rPr>
              <a:t>MOUSE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38104" y="8309762"/>
            <a:ext cx="2985770" cy="798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699"/>
              </a:lnSpc>
              <a:spcBef>
                <a:spcPts val="95"/>
              </a:spcBef>
            </a:pPr>
            <a:r>
              <a:rPr sz="2000" b="1" spc="-60" dirty="0">
                <a:solidFill>
                  <a:srgbClr val="F79546"/>
                </a:solidFill>
                <a:latin typeface="Verdana"/>
                <a:cs typeface="Verdana"/>
              </a:rPr>
              <a:t>L</a:t>
            </a:r>
            <a:r>
              <a:rPr sz="2000" b="1" spc="-75" dirty="0">
                <a:solidFill>
                  <a:srgbClr val="F79546"/>
                </a:solidFill>
                <a:latin typeface="Verdana"/>
                <a:cs typeface="Verdana"/>
              </a:rPr>
              <a:t>o</a:t>
            </a:r>
            <a:r>
              <a:rPr sz="2000" b="1" spc="-100" dirty="0">
                <a:solidFill>
                  <a:srgbClr val="F79546"/>
                </a:solidFill>
                <a:latin typeface="Verdana"/>
                <a:cs typeface="Verdana"/>
              </a:rPr>
              <a:t>w</a:t>
            </a:r>
            <a:r>
              <a:rPr sz="2000" b="1" spc="-110" dirty="0">
                <a:solidFill>
                  <a:srgbClr val="F79546"/>
                </a:solidFill>
                <a:latin typeface="Verdana"/>
                <a:cs typeface="Verdana"/>
              </a:rPr>
              <a:t>e</a:t>
            </a:r>
            <a:r>
              <a:rPr sz="2000" b="1" spc="-185" dirty="0">
                <a:solidFill>
                  <a:srgbClr val="F79546"/>
                </a:solidFill>
                <a:latin typeface="Verdana"/>
                <a:cs typeface="Verdana"/>
              </a:rPr>
              <a:t>s</a:t>
            </a:r>
            <a:r>
              <a:rPr sz="2000" b="1" spc="-60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r>
              <a:rPr sz="2000" b="1" spc="-310" dirty="0">
                <a:solidFill>
                  <a:srgbClr val="F79546"/>
                </a:solidFill>
                <a:latin typeface="Verdana"/>
                <a:cs typeface="Verdana"/>
              </a:rPr>
              <a:t> </a:t>
            </a:r>
            <a:r>
              <a:rPr sz="2000" b="1" spc="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000" b="1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b="1" spc="-95" dirty="0">
                <a:solidFill>
                  <a:srgbClr val="FFFFFF"/>
                </a:solidFill>
                <a:latin typeface="Verdana"/>
                <a:cs typeface="Verdana"/>
              </a:rPr>
              <a:t>nu</a:t>
            </a:r>
            <a:r>
              <a:rPr sz="2000" b="1" spc="-9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000" b="1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b="1" spc="-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spc="-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b="1" spc="-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000" b="1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b="1" spc="-114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spc="-1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b="1" spc="-14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b="1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000" b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b="1" spc="-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b="1" spc="-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000" b="1" spc="-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000" b="1" spc="-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91319" y="3383279"/>
            <a:ext cx="6664959" cy="5194300"/>
            <a:chOff x="9291319" y="3383279"/>
            <a:chExt cx="6664959" cy="5194300"/>
          </a:xfrm>
        </p:grpSpPr>
        <p:sp>
          <p:nvSpPr>
            <p:cNvPr id="8" name="object 8"/>
            <p:cNvSpPr/>
            <p:nvPr/>
          </p:nvSpPr>
          <p:spPr>
            <a:xfrm>
              <a:off x="9304019" y="5527547"/>
              <a:ext cx="2057400" cy="722630"/>
            </a:xfrm>
            <a:custGeom>
              <a:avLst/>
              <a:gdLst/>
              <a:ahLst/>
              <a:cxnLst/>
              <a:rect l="l" t="t" r="r" b="b"/>
              <a:pathLst>
                <a:path w="2057400" h="722629">
                  <a:moveTo>
                    <a:pt x="1876805" y="0"/>
                  </a:moveTo>
                  <a:lnTo>
                    <a:pt x="1696211" y="180593"/>
                  </a:lnTo>
                  <a:lnTo>
                    <a:pt x="1786508" y="180593"/>
                  </a:lnTo>
                  <a:lnTo>
                    <a:pt x="1786508" y="541781"/>
                  </a:lnTo>
                  <a:lnTo>
                    <a:pt x="0" y="541781"/>
                  </a:lnTo>
                  <a:lnTo>
                    <a:pt x="0" y="722376"/>
                  </a:lnTo>
                  <a:lnTo>
                    <a:pt x="1967102" y="722376"/>
                  </a:lnTo>
                  <a:lnTo>
                    <a:pt x="1967102" y="180593"/>
                  </a:lnTo>
                  <a:lnTo>
                    <a:pt x="2057400" y="180593"/>
                  </a:lnTo>
                  <a:lnTo>
                    <a:pt x="187680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04019" y="5527547"/>
              <a:ext cx="2057400" cy="722630"/>
            </a:xfrm>
            <a:custGeom>
              <a:avLst/>
              <a:gdLst/>
              <a:ahLst/>
              <a:cxnLst/>
              <a:rect l="l" t="t" r="r" b="b"/>
              <a:pathLst>
                <a:path w="2057400" h="722629">
                  <a:moveTo>
                    <a:pt x="0" y="541781"/>
                  </a:moveTo>
                  <a:lnTo>
                    <a:pt x="1786508" y="541781"/>
                  </a:lnTo>
                  <a:lnTo>
                    <a:pt x="1786508" y="180593"/>
                  </a:lnTo>
                  <a:lnTo>
                    <a:pt x="1696211" y="180593"/>
                  </a:lnTo>
                  <a:lnTo>
                    <a:pt x="1876805" y="0"/>
                  </a:lnTo>
                  <a:lnTo>
                    <a:pt x="2057400" y="180593"/>
                  </a:lnTo>
                  <a:lnTo>
                    <a:pt x="1967102" y="180593"/>
                  </a:lnTo>
                  <a:lnTo>
                    <a:pt x="1967102" y="722376"/>
                  </a:lnTo>
                  <a:lnTo>
                    <a:pt x="0" y="722376"/>
                  </a:lnTo>
                  <a:lnTo>
                    <a:pt x="0" y="541781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04019" y="6862571"/>
              <a:ext cx="2057400" cy="722630"/>
            </a:xfrm>
            <a:custGeom>
              <a:avLst/>
              <a:gdLst/>
              <a:ahLst/>
              <a:cxnLst/>
              <a:rect l="l" t="t" r="r" b="b"/>
              <a:pathLst>
                <a:path w="2057400" h="722629">
                  <a:moveTo>
                    <a:pt x="1967102" y="0"/>
                  </a:moveTo>
                  <a:lnTo>
                    <a:pt x="0" y="0"/>
                  </a:lnTo>
                  <a:lnTo>
                    <a:pt x="0" y="180594"/>
                  </a:lnTo>
                  <a:lnTo>
                    <a:pt x="1786508" y="180594"/>
                  </a:lnTo>
                  <a:lnTo>
                    <a:pt x="1786508" y="541782"/>
                  </a:lnTo>
                  <a:lnTo>
                    <a:pt x="1696211" y="541782"/>
                  </a:lnTo>
                  <a:lnTo>
                    <a:pt x="1876805" y="722376"/>
                  </a:lnTo>
                  <a:lnTo>
                    <a:pt x="2057400" y="541782"/>
                  </a:lnTo>
                  <a:lnTo>
                    <a:pt x="1967102" y="541782"/>
                  </a:lnTo>
                  <a:lnTo>
                    <a:pt x="1967102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04019" y="6862571"/>
              <a:ext cx="2057400" cy="722630"/>
            </a:xfrm>
            <a:custGeom>
              <a:avLst/>
              <a:gdLst/>
              <a:ahLst/>
              <a:cxnLst/>
              <a:rect l="l" t="t" r="r" b="b"/>
              <a:pathLst>
                <a:path w="2057400" h="722629">
                  <a:moveTo>
                    <a:pt x="0" y="180594"/>
                  </a:moveTo>
                  <a:lnTo>
                    <a:pt x="1786508" y="180594"/>
                  </a:lnTo>
                  <a:lnTo>
                    <a:pt x="1786508" y="541782"/>
                  </a:lnTo>
                  <a:lnTo>
                    <a:pt x="1696211" y="541782"/>
                  </a:lnTo>
                  <a:lnTo>
                    <a:pt x="1876805" y="722376"/>
                  </a:lnTo>
                  <a:lnTo>
                    <a:pt x="2057400" y="541782"/>
                  </a:lnTo>
                  <a:lnTo>
                    <a:pt x="1967102" y="541782"/>
                  </a:lnTo>
                  <a:lnTo>
                    <a:pt x="1967102" y="0"/>
                  </a:lnTo>
                  <a:lnTo>
                    <a:pt x="0" y="0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90319" y="3383279"/>
              <a:ext cx="1965959" cy="1581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3199" y="6611111"/>
              <a:ext cx="1783080" cy="19659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52284" y="1095589"/>
            <a:ext cx="12805410" cy="4282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12875">
              <a:lnSpc>
                <a:spcPct val="117900"/>
              </a:lnSpc>
              <a:spcBef>
                <a:spcPts val="90"/>
              </a:spcBef>
            </a:pP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Get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 products 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Verdana"/>
                <a:cs typeface="Verdana"/>
              </a:rPr>
              <a:t>highest 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lowest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Verdana"/>
                <a:cs typeface="Verdana"/>
              </a:rPr>
              <a:t>manufacturing</a:t>
            </a:r>
            <a:r>
              <a:rPr sz="2700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costs.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65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70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should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contain</a:t>
            </a:r>
            <a:r>
              <a:rPr sz="27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7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Verdana"/>
                <a:cs typeface="Verdana"/>
              </a:rPr>
              <a:t>fields, </a:t>
            </a:r>
            <a:r>
              <a:rPr sz="2700" spc="-9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A6A6A6"/>
                </a:solidFill>
                <a:latin typeface="Verdana"/>
                <a:cs typeface="Verdana"/>
              </a:rPr>
              <a:t>product_code</a:t>
            </a:r>
            <a:endParaRPr sz="2700">
              <a:latin typeface="Verdana"/>
              <a:cs typeface="Verdana"/>
            </a:endParaRPr>
          </a:p>
          <a:p>
            <a:pPr marL="12700" marR="9230995">
              <a:lnSpc>
                <a:spcPts val="3890"/>
              </a:lnSpc>
              <a:spcBef>
                <a:spcPts val="170"/>
              </a:spcBef>
            </a:pPr>
            <a:r>
              <a:rPr sz="2700" spc="160" dirty="0">
                <a:solidFill>
                  <a:srgbClr val="A6A6A6"/>
                </a:solidFill>
                <a:latin typeface="Verdana"/>
                <a:cs typeface="Verdana"/>
              </a:rPr>
              <a:t>product </a:t>
            </a:r>
            <a:r>
              <a:rPr sz="2700" spc="16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2700" spc="250" dirty="0">
                <a:solidFill>
                  <a:srgbClr val="A6A6A6"/>
                </a:solidFill>
                <a:latin typeface="Verdana"/>
                <a:cs typeface="Verdana"/>
              </a:rPr>
              <a:t>m</a:t>
            </a:r>
            <a:r>
              <a:rPr sz="2700" spc="-45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160" dirty="0">
                <a:solidFill>
                  <a:srgbClr val="A6A6A6"/>
                </a:solidFill>
                <a:latin typeface="Verdana"/>
                <a:cs typeface="Verdana"/>
              </a:rPr>
              <a:t>n</a:t>
            </a:r>
            <a:r>
              <a:rPr sz="2700" spc="155" dirty="0">
                <a:solidFill>
                  <a:srgbClr val="A6A6A6"/>
                </a:solidFill>
                <a:latin typeface="Verdana"/>
                <a:cs typeface="Verdana"/>
              </a:rPr>
              <a:t>u</a:t>
            </a:r>
            <a:r>
              <a:rPr sz="2700" spc="-20" dirty="0">
                <a:solidFill>
                  <a:srgbClr val="A6A6A6"/>
                </a:solidFill>
                <a:latin typeface="Verdana"/>
                <a:cs typeface="Verdana"/>
              </a:rPr>
              <a:t>f</a:t>
            </a:r>
            <a:r>
              <a:rPr sz="2700" spc="-45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105" dirty="0">
                <a:solidFill>
                  <a:srgbClr val="A6A6A6"/>
                </a:solidFill>
                <a:latin typeface="Verdana"/>
                <a:cs typeface="Verdana"/>
              </a:rPr>
              <a:t>c</a:t>
            </a:r>
            <a:r>
              <a:rPr sz="2700" spc="10" dirty="0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sz="2700" spc="155" dirty="0">
                <a:solidFill>
                  <a:srgbClr val="A6A6A6"/>
                </a:solidFill>
                <a:latin typeface="Verdana"/>
                <a:cs typeface="Verdana"/>
              </a:rPr>
              <a:t>u</a:t>
            </a:r>
            <a:r>
              <a:rPr sz="2700" spc="-75" dirty="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sz="2700" spc="-20" dirty="0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sz="2700" spc="160" dirty="0">
                <a:solidFill>
                  <a:srgbClr val="A6A6A6"/>
                </a:solidFill>
                <a:latin typeface="Verdana"/>
                <a:cs typeface="Verdana"/>
              </a:rPr>
              <a:t>n</a:t>
            </a:r>
            <a:r>
              <a:rPr sz="2700" spc="-75" dirty="0">
                <a:solidFill>
                  <a:srgbClr val="A6A6A6"/>
                </a:solidFill>
                <a:latin typeface="Verdana"/>
                <a:cs typeface="Verdana"/>
              </a:rPr>
              <a:t>g</a:t>
            </a:r>
            <a:r>
              <a:rPr sz="2700" spc="-15" dirty="0">
                <a:solidFill>
                  <a:srgbClr val="A6A6A6"/>
                </a:solidFill>
                <a:latin typeface="Verdana"/>
                <a:cs typeface="Verdana"/>
              </a:rPr>
              <a:t>_</a:t>
            </a:r>
            <a:r>
              <a:rPr sz="2700" spc="105" dirty="0">
                <a:solidFill>
                  <a:srgbClr val="A6A6A6"/>
                </a:solidFill>
                <a:latin typeface="Verdana"/>
                <a:cs typeface="Verdana"/>
              </a:rPr>
              <a:t>c</a:t>
            </a:r>
            <a:r>
              <a:rPr sz="2700" spc="85" dirty="0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r>
              <a:rPr sz="2700" spc="30" dirty="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sz="2700" spc="45" dirty="0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endParaRPr sz="2700">
              <a:latin typeface="Verdana"/>
              <a:cs typeface="Verdana"/>
            </a:endParaRPr>
          </a:p>
          <a:p>
            <a:pPr marL="9743440" marR="5080">
              <a:lnSpc>
                <a:spcPct val="132100"/>
              </a:lnSpc>
              <a:spcBef>
                <a:spcPts val="1664"/>
              </a:spcBef>
            </a:pPr>
            <a:r>
              <a:rPr sz="2000" b="1" spc="-25" dirty="0">
                <a:solidFill>
                  <a:srgbClr val="F79546"/>
                </a:solidFill>
                <a:latin typeface="Verdana"/>
                <a:cs typeface="Verdana"/>
              </a:rPr>
              <a:t>H</a:t>
            </a:r>
            <a:r>
              <a:rPr sz="2000" b="1" spc="-114" dirty="0">
                <a:solidFill>
                  <a:srgbClr val="F79546"/>
                </a:solidFill>
                <a:latin typeface="Verdana"/>
                <a:cs typeface="Verdana"/>
              </a:rPr>
              <a:t>i</a:t>
            </a:r>
            <a:r>
              <a:rPr sz="2000" b="1" spc="-35" dirty="0">
                <a:solidFill>
                  <a:srgbClr val="F79546"/>
                </a:solidFill>
                <a:latin typeface="Verdana"/>
                <a:cs typeface="Verdana"/>
              </a:rPr>
              <a:t>g</a:t>
            </a:r>
            <a:r>
              <a:rPr sz="2000" b="1" spc="-60" dirty="0">
                <a:solidFill>
                  <a:srgbClr val="F79546"/>
                </a:solidFill>
                <a:latin typeface="Verdana"/>
                <a:cs typeface="Verdana"/>
              </a:rPr>
              <a:t>h</a:t>
            </a:r>
            <a:r>
              <a:rPr sz="2000" b="1" spc="-110" dirty="0">
                <a:solidFill>
                  <a:srgbClr val="F79546"/>
                </a:solidFill>
                <a:latin typeface="Verdana"/>
                <a:cs typeface="Verdana"/>
              </a:rPr>
              <a:t>e</a:t>
            </a:r>
            <a:r>
              <a:rPr sz="2000" b="1" spc="-185" dirty="0">
                <a:solidFill>
                  <a:srgbClr val="F79546"/>
                </a:solidFill>
                <a:latin typeface="Verdana"/>
                <a:cs typeface="Verdana"/>
              </a:rPr>
              <a:t>s</a:t>
            </a:r>
            <a:r>
              <a:rPr sz="2000" b="1" spc="-60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r>
              <a:rPr sz="2000" b="1" spc="-165" dirty="0">
                <a:solidFill>
                  <a:srgbClr val="F79546"/>
                </a:solidFill>
                <a:latin typeface="Verdana"/>
                <a:cs typeface="Verdana"/>
              </a:rPr>
              <a:t> </a:t>
            </a:r>
            <a:r>
              <a:rPr sz="2000" b="1" spc="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000" b="1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b="1" spc="-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000" b="1" spc="-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000" b="1" spc="-1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000" b="1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b="1" spc="-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spc="-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b="1" spc="-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000" b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b="1" spc="-114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spc="-1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b="1" spc="-14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b="1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000" b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b="1" spc="-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b="1" spc="-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000" b="1" spc="-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000" b="1" spc="-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2000">
              <a:latin typeface="Verdana"/>
              <a:cs typeface="Verdana"/>
            </a:endParaRPr>
          </a:p>
          <a:p>
            <a:pPr marL="125095">
              <a:lnSpc>
                <a:spcPct val="100000"/>
              </a:lnSpc>
              <a:spcBef>
                <a:spcPts val="1610"/>
              </a:spcBef>
            </a:pPr>
            <a:r>
              <a:rPr sz="3750" b="1" spc="-500" dirty="0">
                <a:solidFill>
                  <a:srgbClr val="F79546"/>
                </a:solidFill>
                <a:latin typeface="Verdana"/>
                <a:cs typeface="Verdana"/>
              </a:rPr>
              <a:t>OUTPUT</a:t>
            </a:r>
            <a:endParaRPr sz="3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4" y="4937759"/>
            <a:ext cx="7214616" cy="21854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5985" y="1097368"/>
            <a:ext cx="17047845" cy="19297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25"/>
              </a:spcBef>
            </a:pP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Generate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report </a:t>
            </a:r>
            <a:r>
              <a:rPr sz="2700" spc="110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contains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spc="135" dirty="0">
                <a:solidFill>
                  <a:srgbClr val="FFFFFF"/>
                </a:solidFill>
                <a:latin typeface="Verdana"/>
                <a:cs typeface="Verdana"/>
              </a:rPr>
              <a:t>top </a:t>
            </a:r>
            <a:r>
              <a:rPr sz="2700" spc="-170" dirty="0">
                <a:solidFill>
                  <a:srgbClr val="FFFFFF"/>
                </a:solidFill>
                <a:latin typeface="Verdana"/>
                <a:cs typeface="Verdana"/>
              </a:rPr>
              <a:t>5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customers </a:t>
            </a:r>
            <a:r>
              <a:rPr sz="2700" spc="135" dirty="0">
                <a:solidFill>
                  <a:srgbClr val="FFFFFF"/>
                </a:solidFill>
                <a:latin typeface="Verdana"/>
                <a:cs typeface="Verdana"/>
              </a:rPr>
              <a:t>who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received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2700" spc="5" dirty="0">
                <a:solidFill>
                  <a:srgbClr val="FFFFFF"/>
                </a:solidFill>
                <a:latin typeface="Verdana"/>
                <a:cs typeface="Verdana"/>
              </a:rPr>
              <a:t>average 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high </a:t>
            </a:r>
            <a:r>
              <a:rPr sz="2700" spc="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pre_invoice_discount_pct</a:t>
            </a:r>
            <a:r>
              <a:rPr sz="2700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7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fiscal</a:t>
            </a:r>
            <a:r>
              <a:rPr sz="27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year</a:t>
            </a:r>
            <a:r>
              <a:rPr sz="27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2021</a:t>
            </a:r>
            <a:r>
              <a:rPr sz="2700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7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Indian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market.</a:t>
            </a:r>
            <a:r>
              <a:rPr sz="2700" spc="-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contains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7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Verdana"/>
                <a:cs typeface="Verdana"/>
              </a:rPr>
              <a:t>fields,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700" spc="20" dirty="0">
                <a:solidFill>
                  <a:srgbClr val="A6A6A6"/>
                </a:solidFill>
                <a:latin typeface="Verdana"/>
                <a:cs typeface="Verdana"/>
              </a:rPr>
              <a:t>customer_code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7834" y="465328"/>
            <a:ext cx="238188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630" dirty="0">
                <a:solidFill>
                  <a:srgbClr val="F79546"/>
                </a:solidFill>
              </a:rPr>
              <a:t>R</a:t>
            </a:r>
            <a:r>
              <a:rPr sz="3750" spc="-475" dirty="0">
                <a:solidFill>
                  <a:srgbClr val="F79546"/>
                </a:solidFill>
              </a:rPr>
              <a:t>E</a:t>
            </a:r>
            <a:r>
              <a:rPr sz="3750" spc="-455" dirty="0">
                <a:solidFill>
                  <a:srgbClr val="F79546"/>
                </a:solidFill>
              </a:rPr>
              <a:t>Q</a:t>
            </a:r>
            <a:r>
              <a:rPr sz="3750" spc="-530" dirty="0">
                <a:solidFill>
                  <a:srgbClr val="F79546"/>
                </a:solidFill>
              </a:rPr>
              <a:t>U</a:t>
            </a:r>
            <a:r>
              <a:rPr sz="3750" spc="-475" dirty="0">
                <a:solidFill>
                  <a:srgbClr val="F79546"/>
                </a:solidFill>
              </a:rPr>
              <a:t>E</a:t>
            </a:r>
            <a:r>
              <a:rPr sz="3750" spc="-725" dirty="0">
                <a:solidFill>
                  <a:srgbClr val="F79546"/>
                </a:solidFill>
              </a:rPr>
              <a:t>S</a:t>
            </a:r>
            <a:r>
              <a:rPr sz="3750" spc="-300" dirty="0">
                <a:solidFill>
                  <a:srgbClr val="F79546"/>
                </a:solidFill>
              </a:rPr>
              <a:t>T</a:t>
            </a:r>
            <a:r>
              <a:rPr sz="3750" spc="-1019" dirty="0">
                <a:solidFill>
                  <a:srgbClr val="F79546"/>
                </a:solidFill>
              </a:rPr>
              <a:t> </a:t>
            </a:r>
            <a:r>
              <a:rPr sz="3750" spc="-315" dirty="0">
                <a:solidFill>
                  <a:srgbClr val="F79546"/>
                </a:solidFill>
              </a:rPr>
              <a:t>6</a:t>
            </a:r>
            <a:endParaRPr sz="3750"/>
          </a:p>
        </p:txBody>
      </p:sp>
      <p:sp>
        <p:nvSpPr>
          <p:cNvPr id="5" name="object 5"/>
          <p:cNvSpPr txBox="1"/>
          <p:nvPr/>
        </p:nvSpPr>
        <p:spPr>
          <a:xfrm>
            <a:off x="645985" y="2980398"/>
            <a:ext cx="5306695" cy="17741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90"/>
              </a:spcBef>
            </a:pPr>
            <a:r>
              <a:rPr sz="2700" spc="5" dirty="0">
                <a:solidFill>
                  <a:srgbClr val="A6A6A6"/>
                </a:solidFill>
                <a:latin typeface="Verdana"/>
                <a:cs typeface="Verdana"/>
              </a:rPr>
              <a:t>customer </a:t>
            </a:r>
            <a:r>
              <a:rPr sz="2700" spc="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-90" dirty="0">
                <a:solidFill>
                  <a:srgbClr val="A6A6A6"/>
                </a:solidFill>
                <a:latin typeface="Verdana"/>
                <a:cs typeface="Verdana"/>
              </a:rPr>
              <a:t>v</a:t>
            </a:r>
            <a:r>
              <a:rPr sz="2700" spc="-5" dirty="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sz="2700" spc="-20" dirty="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sz="2700" spc="-45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15" dirty="0">
                <a:solidFill>
                  <a:srgbClr val="A6A6A6"/>
                </a:solidFill>
                <a:latin typeface="Verdana"/>
                <a:cs typeface="Verdana"/>
              </a:rPr>
              <a:t>ge_</a:t>
            </a:r>
            <a:r>
              <a:rPr sz="2700" spc="30" dirty="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sz="2700" spc="-20" dirty="0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sz="2700" spc="-45" dirty="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sz="2700" spc="105" dirty="0">
                <a:solidFill>
                  <a:srgbClr val="A6A6A6"/>
                </a:solidFill>
                <a:latin typeface="Verdana"/>
                <a:cs typeface="Verdana"/>
              </a:rPr>
              <a:t>c</a:t>
            </a:r>
            <a:r>
              <a:rPr sz="2700" spc="85" dirty="0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r>
              <a:rPr sz="2700" spc="155" dirty="0">
                <a:solidFill>
                  <a:srgbClr val="A6A6A6"/>
                </a:solidFill>
                <a:latin typeface="Verdana"/>
                <a:cs typeface="Verdana"/>
              </a:rPr>
              <a:t>u</a:t>
            </a:r>
            <a:r>
              <a:rPr sz="2700" spc="160" dirty="0">
                <a:solidFill>
                  <a:srgbClr val="A6A6A6"/>
                </a:solidFill>
                <a:latin typeface="Verdana"/>
                <a:cs typeface="Verdana"/>
              </a:rPr>
              <a:t>n</a:t>
            </a:r>
            <a:r>
              <a:rPr sz="2700" spc="10" dirty="0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sz="2700" spc="-90" dirty="0">
                <a:solidFill>
                  <a:srgbClr val="A6A6A6"/>
                </a:solidFill>
                <a:latin typeface="Verdana"/>
                <a:cs typeface="Verdana"/>
              </a:rPr>
              <a:t>_</a:t>
            </a:r>
            <a:r>
              <a:rPr sz="2700" spc="-75" dirty="0">
                <a:solidFill>
                  <a:srgbClr val="A6A6A6"/>
                </a:solidFill>
                <a:latin typeface="Verdana"/>
                <a:cs typeface="Verdana"/>
              </a:rPr>
              <a:t>p</a:t>
            </a:r>
            <a:r>
              <a:rPr sz="2700" spc="-5" dirty="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sz="2700" spc="-20" dirty="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sz="2700" spc="105" dirty="0">
                <a:solidFill>
                  <a:srgbClr val="A6A6A6"/>
                </a:solidFill>
                <a:latin typeface="Verdana"/>
                <a:cs typeface="Verdana"/>
              </a:rPr>
              <a:t>c</a:t>
            </a:r>
            <a:r>
              <a:rPr sz="2700" spc="90" dirty="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sz="2700" spc="114" dirty="0">
                <a:solidFill>
                  <a:srgbClr val="A6A6A6"/>
                </a:solidFill>
                <a:latin typeface="Verdana"/>
                <a:cs typeface="Verdana"/>
              </a:rPr>
              <a:t>n</a:t>
            </a:r>
            <a:r>
              <a:rPr sz="2700" spc="10" dirty="0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sz="2700" spc="-45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120" dirty="0">
                <a:solidFill>
                  <a:srgbClr val="A6A6A6"/>
                </a:solidFill>
                <a:latin typeface="Verdana"/>
                <a:cs typeface="Verdana"/>
              </a:rPr>
              <a:t>ge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3750" b="1" spc="-505" dirty="0">
                <a:solidFill>
                  <a:srgbClr val="F79546"/>
                </a:solidFill>
                <a:latin typeface="Verdana"/>
                <a:cs typeface="Verdana"/>
              </a:rPr>
              <a:t>OUTPUT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985" y="7559153"/>
            <a:ext cx="15683865" cy="206248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3750" b="1" spc="-755" dirty="0">
                <a:solidFill>
                  <a:srgbClr val="F79546"/>
                </a:solidFill>
                <a:latin typeface="Verdana"/>
                <a:cs typeface="Verdana"/>
              </a:rPr>
              <a:t>INSIGHTS</a:t>
            </a:r>
            <a:endParaRPr sz="3750">
              <a:latin typeface="Verdana"/>
              <a:cs typeface="Verdana"/>
            </a:endParaRPr>
          </a:p>
          <a:p>
            <a:pPr marL="49530">
              <a:lnSpc>
                <a:spcPct val="100000"/>
              </a:lnSpc>
              <a:spcBef>
                <a:spcPts val="295"/>
              </a:spcBef>
            </a:pP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Considering</a:t>
            </a:r>
            <a:r>
              <a:rPr sz="27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Flipkart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holds</a:t>
            </a:r>
            <a:r>
              <a:rPr sz="27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position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most</a:t>
            </a:r>
            <a:r>
              <a:rPr sz="27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heavily</a:t>
            </a:r>
            <a:r>
              <a:rPr sz="27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discounted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2700">
              <a:latin typeface="Verdana"/>
              <a:cs typeface="Verdana"/>
            </a:endParaRPr>
          </a:p>
          <a:p>
            <a:pPr marL="49530" marR="5080">
              <a:lnSpc>
                <a:spcPts val="3820"/>
              </a:lnSpc>
              <a:spcBef>
                <a:spcPts val="110"/>
              </a:spcBef>
            </a:pP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Indian 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market,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pre-invoice </a:t>
            </a:r>
            <a:r>
              <a:rPr sz="2700" spc="80" dirty="0">
                <a:solidFill>
                  <a:srgbClr val="FFFFFF"/>
                </a:solidFill>
                <a:latin typeface="Verdana"/>
                <a:cs typeface="Verdana"/>
              </a:rPr>
              <a:t>discount 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percentage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30.83%,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Atliq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extended 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approximately</a:t>
            </a:r>
            <a:r>
              <a:rPr sz="27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Verdana"/>
                <a:cs typeface="Verdana"/>
              </a:rPr>
              <a:t>similar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pre-invoice</a:t>
            </a:r>
            <a:r>
              <a:rPr sz="27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Verdana"/>
                <a:cs typeface="Verdana"/>
              </a:rPr>
              <a:t>discount</a:t>
            </a:r>
            <a:r>
              <a:rPr sz="27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Verdana"/>
                <a:cs typeface="Verdana"/>
              </a:rPr>
              <a:t>percentages</a:t>
            </a:r>
            <a:r>
              <a:rPr sz="27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7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top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2700" spc="45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clients</a:t>
            </a:r>
            <a:r>
              <a:rPr sz="27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65" dirty="0">
                <a:solidFill>
                  <a:srgbClr val="FFFFFF"/>
                </a:solidFill>
                <a:latin typeface="Verdana"/>
                <a:cs typeface="Verdana"/>
              </a:rPr>
              <a:t>2021.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73790" y="4678807"/>
            <a:ext cx="203835" cy="1800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90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rebuchet MS"/>
              <a:cs typeface="Trebuchet MS"/>
            </a:endParaRPr>
          </a:p>
          <a:p>
            <a:pPr marL="40005">
              <a:lnSpc>
                <a:spcPct val="100000"/>
              </a:lnSpc>
              <a:spcBef>
                <a:spcPts val="5"/>
              </a:spcBef>
            </a:pPr>
            <a:r>
              <a:rPr sz="1450" spc="-26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sz="1450" spc="-260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Trebuchet MS"/>
              <a:cs typeface="Trebuchet MS"/>
            </a:endParaRPr>
          </a:p>
          <a:p>
            <a:pPr marL="94615">
              <a:lnSpc>
                <a:spcPct val="100000"/>
              </a:lnSpc>
            </a:pP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56085" y="6719125"/>
            <a:ext cx="12192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86234" y="6856983"/>
            <a:ext cx="78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1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21310" y="6856983"/>
            <a:ext cx="630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9809" y="6856983"/>
            <a:ext cx="570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63062" y="6856983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800" spc="-2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79265" y="6856983"/>
            <a:ext cx="727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79505" y="4168266"/>
            <a:ext cx="19494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9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74806" y="3657854"/>
            <a:ext cx="19494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9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81409" y="3147313"/>
            <a:ext cx="19494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9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585448" y="3703319"/>
            <a:ext cx="5696585" cy="3145155"/>
          </a:xfrm>
          <a:custGeom>
            <a:avLst/>
            <a:gdLst/>
            <a:ahLst/>
            <a:cxnLst/>
            <a:rect l="l" t="t" r="r" b="b"/>
            <a:pathLst>
              <a:path w="5696584" h="3145154">
                <a:moveTo>
                  <a:pt x="1042289" y="3145155"/>
                </a:moveTo>
                <a:lnTo>
                  <a:pt x="1038098" y="56781"/>
                </a:lnTo>
                <a:lnTo>
                  <a:pt x="1009777" y="17157"/>
                </a:lnTo>
                <a:lnTo>
                  <a:pt x="964438" y="0"/>
                </a:lnTo>
                <a:lnTo>
                  <a:pt x="77851" y="0"/>
                </a:lnTo>
                <a:lnTo>
                  <a:pt x="56515" y="4330"/>
                </a:lnTo>
                <a:lnTo>
                  <a:pt x="17145" y="32639"/>
                </a:lnTo>
                <a:lnTo>
                  <a:pt x="0" y="78105"/>
                </a:lnTo>
                <a:lnTo>
                  <a:pt x="0" y="3145155"/>
                </a:lnTo>
                <a:lnTo>
                  <a:pt x="1042289" y="3145155"/>
                </a:lnTo>
                <a:close/>
              </a:path>
              <a:path w="5696584" h="3145154">
                <a:moveTo>
                  <a:pt x="2203577" y="3145028"/>
                </a:moveTo>
                <a:lnTo>
                  <a:pt x="2199386" y="102489"/>
                </a:lnTo>
                <a:lnTo>
                  <a:pt x="2171065" y="62865"/>
                </a:lnTo>
                <a:lnTo>
                  <a:pt x="2125726" y="45732"/>
                </a:lnTo>
                <a:lnTo>
                  <a:pt x="1239139" y="45732"/>
                </a:lnTo>
                <a:lnTo>
                  <a:pt x="1217803" y="50038"/>
                </a:lnTo>
                <a:lnTo>
                  <a:pt x="1178433" y="78359"/>
                </a:lnTo>
                <a:lnTo>
                  <a:pt x="1161288" y="123952"/>
                </a:lnTo>
                <a:lnTo>
                  <a:pt x="1161288" y="3145028"/>
                </a:lnTo>
                <a:lnTo>
                  <a:pt x="2203577" y="3145028"/>
                </a:lnTo>
                <a:close/>
              </a:path>
              <a:path w="5696584" h="3145154">
                <a:moveTo>
                  <a:pt x="3374009" y="3144901"/>
                </a:moveTo>
                <a:lnTo>
                  <a:pt x="3369818" y="111633"/>
                </a:lnTo>
                <a:lnTo>
                  <a:pt x="3341243" y="72009"/>
                </a:lnTo>
                <a:lnTo>
                  <a:pt x="3295523" y="54864"/>
                </a:lnTo>
                <a:lnTo>
                  <a:pt x="2401189" y="54864"/>
                </a:lnTo>
                <a:lnTo>
                  <a:pt x="2379599" y="59182"/>
                </a:lnTo>
                <a:lnTo>
                  <a:pt x="2339848" y="87503"/>
                </a:lnTo>
                <a:lnTo>
                  <a:pt x="2322576" y="133096"/>
                </a:lnTo>
                <a:lnTo>
                  <a:pt x="2322576" y="3144901"/>
                </a:lnTo>
                <a:lnTo>
                  <a:pt x="3374009" y="3144901"/>
                </a:lnTo>
                <a:close/>
              </a:path>
              <a:path w="5696584" h="3145154">
                <a:moveTo>
                  <a:pt x="4535297" y="3145028"/>
                </a:moveTo>
                <a:lnTo>
                  <a:pt x="4531106" y="111633"/>
                </a:lnTo>
                <a:lnTo>
                  <a:pt x="4502531" y="72009"/>
                </a:lnTo>
                <a:lnTo>
                  <a:pt x="4456811" y="54864"/>
                </a:lnTo>
                <a:lnTo>
                  <a:pt x="3562477" y="54864"/>
                </a:lnTo>
                <a:lnTo>
                  <a:pt x="3540887" y="59182"/>
                </a:lnTo>
                <a:lnTo>
                  <a:pt x="3501136" y="87503"/>
                </a:lnTo>
                <a:lnTo>
                  <a:pt x="3483864" y="133096"/>
                </a:lnTo>
                <a:lnTo>
                  <a:pt x="3483864" y="3145028"/>
                </a:lnTo>
                <a:lnTo>
                  <a:pt x="4535297" y="3145028"/>
                </a:lnTo>
                <a:close/>
              </a:path>
              <a:path w="5696584" h="3145154">
                <a:moveTo>
                  <a:pt x="5696585" y="3145155"/>
                </a:moveTo>
                <a:lnTo>
                  <a:pt x="5692394" y="212090"/>
                </a:lnTo>
                <a:lnTo>
                  <a:pt x="5663819" y="172593"/>
                </a:lnTo>
                <a:lnTo>
                  <a:pt x="5618099" y="155448"/>
                </a:lnTo>
                <a:lnTo>
                  <a:pt x="4723765" y="155448"/>
                </a:lnTo>
                <a:lnTo>
                  <a:pt x="4702175" y="159766"/>
                </a:lnTo>
                <a:lnTo>
                  <a:pt x="4662424" y="188087"/>
                </a:lnTo>
                <a:lnTo>
                  <a:pt x="4645152" y="233553"/>
                </a:lnTo>
                <a:lnTo>
                  <a:pt x="4645152" y="3145155"/>
                </a:lnTo>
                <a:lnTo>
                  <a:pt x="5696585" y="3145155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18797" y="3824351"/>
            <a:ext cx="75374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175" dirty="0">
                <a:latin typeface="Trebuchet MS"/>
                <a:cs typeface="Trebuchet MS"/>
              </a:rPr>
              <a:t>30.83%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78181" y="3876357"/>
            <a:ext cx="753745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220" dirty="0">
                <a:latin typeface="Trebuchet MS"/>
                <a:cs typeface="Trebuchet MS"/>
              </a:rPr>
              <a:t>3</a:t>
            </a:r>
            <a:r>
              <a:rPr sz="2200" spc="-150" dirty="0">
                <a:latin typeface="Trebuchet MS"/>
                <a:cs typeface="Trebuchet MS"/>
              </a:rPr>
              <a:t>0</a:t>
            </a:r>
            <a:r>
              <a:rPr sz="2200" spc="-310" dirty="0">
                <a:latin typeface="Trebuchet MS"/>
                <a:cs typeface="Trebuchet MS"/>
              </a:rPr>
              <a:t>.</a:t>
            </a:r>
            <a:r>
              <a:rPr sz="2200" spc="-225" dirty="0">
                <a:latin typeface="Trebuchet MS"/>
                <a:cs typeface="Trebuchet MS"/>
              </a:rPr>
              <a:t>3</a:t>
            </a:r>
            <a:r>
              <a:rPr sz="2200" spc="-150" dirty="0">
                <a:latin typeface="Trebuchet MS"/>
                <a:cs typeface="Trebuchet MS"/>
              </a:rPr>
              <a:t>8</a:t>
            </a:r>
            <a:r>
              <a:rPr sz="2200" spc="20" dirty="0">
                <a:latin typeface="Trebuchet MS"/>
                <a:cs typeface="Trebuchet MS"/>
              </a:rPr>
              <a:t>%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37563" y="3876357"/>
            <a:ext cx="79121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150" dirty="0">
                <a:latin typeface="Trebuchet MS"/>
                <a:cs typeface="Trebuchet MS"/>
              </a:rPr>
              <a:t>30</a:t>
            </a:r>
            <a:r>
              <a:rPr sz="2200" spc="-165" dirty="0">
                <a:latin typeface="Trebuchet MS"/>
                <a:cs typeface="Trebuchet MS"/>
              </a:rPr>
              <a:t>.</a:t>
            </a:r>
            <a:r>
              <a:rPr sz="2200" spc="-150" dirty="0">
                <a:latin typeface="Trebuchet MS"/>
                <a:cs typeface="Trebuchet MS"/>
              </a:rPr>
              <a:t>28</a:t>
            </a:r>
            <a:r>
              <a:rPr sz="2200" spc="20" dirty="0">
                <a:latin typeface="Trebuchet MS"/>
                <a:cs typeface="Trebuchet MS"/>
              </a:rPr>
              <a:t>%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00376" y="3876357"/>
            <a:ext cx="78994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150" dirty="0">
                <a:latin typeface="Trebuchet MS"/>
                <a:cs typeface="Trebuchet MS"/>
              </a:rPr>
              <a:t>30</a:t>
            </a:r>
            <a:r>
              <a:rPr sz="2200" spc="-165" dirty="0">
                <a:latin typeface="Trebuchet MS"/>
                <a:cs typeface="Trebuchet MS"/>
              </a:rPr>
              <a:t>.</a:t>
            </a:r>
            <a:r>
              <a:rPr sz="2200" spc="-150" dirty="0">
                <a:latin typeface="Trebuchet MS"/>
                <a:cs typeface="Trebuchet MS"/>
              </a:rPr>
              <a:t>25</a:t>
            </a:r>
            <a:r>
              <a:rPr sz="2200" spc="20" dirty="0">
                <a:latin typeface="Trebuchet MS"/>
                <a:cs typeface="Trebuchet MS"/>
              </a:rPr>
              <a:t>%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87190" y="3992943"/>
            <a:ext cx="78994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150" dirty="0">
                <a:latin typeface="Trebuchet MS"/>
                <a:cs typeface="Trebuchet MS"/>
              </a:rPr>
              <a:t>29</a:t>
            </a:r>
            <a:r>
              <a:rPr sz="2200" spc="-165" dirty="0">
                <a:latin typeface="Trebuchet MS"/>
                <a:cs typeface="Trebuchet MS"/>
              </a:rPr>
              <a:t>.</a:t>
            </a:r>
            <a:r>
              <a:rPr sz="2200" spc="-150" dirty="0">
                <a:latin typeface="Trebuchet MS"/>
                <a:cs typeface="Trebuchet MS"/>
              </a:rPr>
              <a:t>33</a:t>
            </a:r>
            <a:r>
              <a:rPr sz="2200" spc="20" dirty="0">
                <a:latin typeface="Trebuchet MS"/>
                <a:cs typeface="Trebuchet MS"/>
              </a:rPr>
              <a:t>%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76919" y="5341111"/>
            <a:ext cx="2549525" cy="583565"/>
            <a:chOff x="8376919" y="5341111"/>
            <a:chExt cx="2549525" cy="583565"/>
          </a:xfrm>
        </p:grpSpPr>
        <p:sp>
          <p:nvSpPr>
            <p:cNvPr id="24" name="object 24"/>
            <p:cNvSpPr/>
            <p:nvPr/>
          </p:nvSpPr>
          <p:spPr>
            <a:xfrm>
              <a:off x="8389619" y="5353811"/>
              <a:ext cx="2524125" cy="558165"/>
            </a:xfrm>
            <a:custGeom>
              <a:avLst/>
              <a:gdLst/>
              <a:ahLst/>
              <a:cxnLst/>
              <a:rect l="l" t="t" r="r" b="b"/>
              <a:pathLst>
                <a:path w="2524125" h="558164">
                  <a:moveTo>
                    <a:pt x="2244852" y="0"/>
                  </a:moveTo>
                  <a:lnTo>
                    <a:pt x="2244852" y="139446"/>
                  </a:lnTo>
                  <a:lnTo>
                    <a:pt x="0" y="139446"/>
                  </a:lnTo>
                  <a:lnTo>
                    <a:pt x="0" y="418338"/>
                  </a:lnTo>
                  <a:lnTo>
                    <a:pt x="2244852" y="418338"/>
                  </a:lnTo>
                  <a:lnTo>
                    <a:pt x="2244852" y="557784"/>
                  </a:lnTo>
                  <a:lnTo>
                    <a:pt x="2523744" y="278891"/>
                  </a:lnTo>
                  <a:lnTo>
                    <a:pt x="2244852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9619" y="5353811"/>
              <a:ext cx="2524125" cy="558165"/>
            </a:xfrm>
            <a:custGeom>
              <a:avLst/>
              <a:gdLst/>
              <a:ahLst/>
              <a:cxnLst/>
              <a:rect l="l" t="t" r="r" b="b"/>
              <a:pathLst>
                <a:path w="2524125" h="558164">
                  <a:moveTo>
                    <a:pt x="0" y="139446"/>
                  </a:moveTo>
                  <a:lnTo>
                    <a:pt x="2244852" y="139446"/>
                  </a:lnTo>
                  <a:lnTo>
                    <a:pt x="2244852" y="0"/>
                  </a:lnTo>
                  <a:lnTo>
                    <a:pt x="2523744" y="278891"/>
                  </a:lnTo>
                  <a:lnTo>
                    <a:pt x="2244852" y="557784"/>
                  </a:lnTo>
                  <a:lnTo>
                    <a:pt x="2244852" y="418338"/>
                  </a:lnTo>
                  <a:lnTo>
                    <a:pt x="0" y="418338"/>
                  </a:lnTo>
                  <a:lnTo>
                    <a:pt x="0" y="139446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" y="0"/>
            <a:ext cx="18273395" cy="10287000"/>
            <a:chOff x="14630" y="0"/>
            <a:chExt cx="1827339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3384" y="1115567"/>
              <a:ext cx="6181343" cy="8229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86784" y="4910327"/>
              <a:ext cx="5110480" cy="1307465"/>
            </a:xfrm>
            <a:custGeom>
              <a:avLst/>
              <a:gdLst/>
              <a:ahLst/>
              <a:cxnLst/>
              <a:rect l="l" t="t" r="r" b="b"/>
              <a:pathLst>
                <a:path w="5110480" h="1307464">
                  <a:moveTo>
                    <a:pt x="7747" y="493776"/>
                  </a:moveTo>
                  <a:lnTo>
                    <a:pt x="2540" y="493776"/>
                  </a:lnTo>
                  <a:lnTo>
                    <a:pt x="0" y="497586"/>
                  </a:lnTo>
                  <a:lnTo>
                    <a:pt x="0" y="501523"/>
                  </a:lnTo>
                  <a:lnTo>
                    <a:pt x="7747" y="493776"/>
                  </a:lnTo>
                  <a:close/>
                </a:path>
                <a:path w="5110480" h="1307464">
                  <a:moveTo>
                    <a:pt x="172339" y="457200"/>
                  </a:moveTo>
                  <a:lnTo>
                    <a:pt x="164592" y="464058"/>
                  </a:lnTo>
                  <a:lnTo>
                    <a:pt x="168402" y="465836"/>
                  </a:lnTo>
                  <a:lnTo>
                    <a:pt x="172339" y="457200"/>
                  </a:lnTo>
                  <a:close/>
                </a:path>
                <a:path w="5110480" h="1307464">
                  <a:moveTo>
                    <a:pt x="1053846" y="443103"/>
                  </a:moveTo>
                  <a:lnTo>
                    <a:pt x="1052703" y="441706"/>
                  </a:lnTo>
                  <a:lnTo>
                    <a:pt x="1051560" y="441706"/>
                  </a:lnTo>
                  <a:lnTo>
                    <a:pt x="1053846" y="443103"/>
                  </a:lnTo>
                  <a:close/>
                </a:path>
                <a:path w="5110480" h="1307464">
                  <a:moveTo>
                    <a:pt x="1067435" y="441706"/>
                  </a:moveTo>
                  <a:lnTo>
                    <a:pt x="1060577" y="438912"/>
                  </a:lnTo>
                  <a:lnTo>
                    <a:pt x="1064006" y="441706"/>
                  </a:lnTo>
                  <a:lnTo>
                    <a:pt x="1067435" y="441706"/>
                  </a:lnTo>
                  <a:close/>
                </a:path>
                <a:path w="5110480" h="1307464">
                  <a:moveTo>
                    <a:pt x="1078738" y="441706"/>
                  </a:moveTo>
                  <a:lnTo>
                    <a:pt x="1067435" y="441706"/>
                  </a:lnTo>
                  <a:lnTo>
                    <a:pt x="1058291" y="443103"/>
                  </a:lnTo>
                  <a:lnTo>
                    <a:pt x="1054989" y="443103"/>
                  </a:lnTo>
                  <a:lnTo>
                    <a:pt x="1062863" y="447294"/>
                  </a:lnTo>
                  <a:lnTo>
                    <a:pt x="1070737" y="447294"/>
                  </a:lnTo>
                  <a:lnTo>
                    <a:pt x="1078738" y="445897"/>
                  </a:lnTo>
                  <a:lnTo>
                    <a:pt x="1078738" y="441706"/>
                  </a:lnTo>
                  <a:close/>
                </a:path>
                <a:path w="5110480" h="1307464">
                  <a:moveTo>
                    <a:pt x="1627251" y="438912"/>
                  </a:moveTo>
                  <a:lnTo>
                    <a:pt x="1620647" y="438912"/>
                  </a:lnTo>
                  <a:lnTo>
                    <a:pt x="1618488" y="446659"/>
                  </a:lnTo>
                  <a:lnTo>
                    <a:pt x="1627251" y="438912"/>
                  </a:lnTo>
                  <a:close/>
                </a:path>
                <a:path w="5110480" h="1307464">
                  <a:moveTo>
                    <a:pt x="2861564" y="475488"/>
                  </a:moveTo>
                  <a:lnTo>
                    <a:pt x="2854706" y="475488"/>
                  </a:lnTo>
                  <a:lnTo>
                    <a:pt x="2852928" y="483235"/>
                  </a:lnTo>
                  <a:lnTo>
                    <a:pt x="2858135" y="483235"/>
                  </a:lnTo>
                  <a:lnTo>
                    <a:pt x="2861564" y="475488"/>
                  </a:lnTo>
                  <a:close/>
                </a:path>
                <a:path w="5110480" h="1307464">
                  <a:moveTo>
                    <a:pt x="2878963" y="640080"/>
                  </a:moveTo>
                  <a:lnTo>
                    <a:pt x="2873756" y="640080"/>
                  </a:lnTo>
                  <a:lnTo>
                    <a:pt x="2871216" y="647827"/>
                  </a:lnTo>
                  <a:lnTo>
                    <a:pt x="2876423" y="647827"/>
                  </a:lnTo>
                  <a:lnTo>
                    <a:pt x="2878963" y="640080"/>
                  </a:lnTo>
                  <a:close/>
                </a:path>
                <a:path w="5110480" h="1307464">
                  <a:moveTo>
                    <a:pt x="3583686" y="475488"/>
                  </a:moveTo>
                  <a:lnTo>
                    <a:pt x="3575304" y="484124"/>
                  </a:lnTo>
                  <a:lnTo>
                    <a:pt x="3578098" y="484124"/>
                  </a:lnTo>
                  <a:lnTo>
                    <a:pt x="3579495" y="480695"/>
                  </a:lnTo>
                  <a:lnTo>
                    <a:pt x="3583686" y="475488"/>
                  </a:lnTo>
                  <a:close/>
                </a:path>
                <a:path w="5110480" h="1307464">
                  <a:moveTo>
                    <a:pt x="3893947" y="512064"/>
                  </a:moveTo>
                  <a:lnTo>
                    <a:pt x="3886200" y="515874"/>
                  </a:lnTo>
                  <a:lnTo>
                    <a:pt x="3890010" y="515874"/>
                  </a:lnTo>
                  <a:lnTo>
                    <a:pt x="3893947" y="519811"/>
                  </a:lnTo>
                  <a:lnTo>
                    <a:pt x="3893947" y="512064"/>
                  </a:lnTo>
                  <a:close/>
                </a:path>
                <a:path w="5110480" h="1307464">
                  <a:moveTo>
                    <a:pt x="4186555" y="539115"/>
                  </a:moveTo>
                  <a:lnTo>
                    <a:pt x="4178808" y="530352"/>
                  </a:lnTo>
                  <a:lnTo>
                    <a:pt x="4178808" y="532511"/>
                  </a:lnTo>
                  <a:lnTo>
                    <a:pt x="4182618" y="536956"/>
                  </a:lnTo>
                  <a:lnTo>
                    <a:pt x="4182618" y="539115"/>
                  </a:lnTo>
                  <a:lnTo>
                    <a:pt x="4186555" y="539115"/>
                  </a:lnTo>
                  <a:close/>
                </a:path>
                <a:path w="5110480" h="1307464">
                  <a:moveTo>
                    <a:pt x="4317238" y="1306322"/>
                  </a:moveTo>
                  <a:lnTo>
                    <a:pt x="4315968" y="1306322"/>
                  </a:lnTo>
                  <a:lnTo>
                    <a:pt x="4317238" y="1307465"/>
                  </a:lnTo>
                  <a:lnTo>
                    <a:pt x="4317238" y="1306322"/>
                  </a:lnTo>
                  <a:close/>
                </a:path>
                <a:path w="5110480" h="1307464">
                  <a:moveTo>
                    <a:pt x="4343019" y="1283716"/>
                  </a:moveTo>
                  <a:lnTo>
                    <a:pt x="4337812" y="1280160"/>
                  </a:lnTo>
                  <a:lnTo>
                    <a:pt x="4339209" y="1282573"/>
                  </a:lnTo>
                  <a:lnTo>
                    <a:pt x="4341749" y="1283716"/>
                  </a:lnTo>
                  <a:lnTo>
                    <a:pt x="4343019" y="1283716"/>
                  </a:lnTo>
                  <a:close/>
                </a:path>
                <a:path w="5110480" h="1307464">
                  <a:moveTo>
                    <a:pt x="4370070" y="8636"/>
                  </a:moveTo>
                  <a:lnTo>
                    <a:pt x="4363085" y="0"/>
                  </a:lnTo>
                  <a:lnTo>
                    <a:pt x="4361688" y="1778"/>
                  </a:lnTo>
                  <a:lnTo>
                    <a:pt x="4361688" y="3429"/>
                  </a:lnTo>
                  <a:lnTo>
                    <a:pt x="4370070" y="8636"/>
                  </a:lnTo>
                  <a:close/>
                </a:path>
                <a:path w="5110480" h="1307464">
                  <a:moveTo>
                    <a:pt x="4437634" y="1159002"/>
                  </a:moveTo>
                  <a:lnTo>
                    <a:pt x="4436237" y="1157351"/>
                  </a:lnTo>
                  <a:lnTo>
                    <a:pt x="4436237" y="1159002"/>
                  </a:lnTo>
                  <a:lnTo>
                    <a:pt x="4437634" y="1159002"/>
                  </a:lnTo>
                  <a:close/>
                </a:path>
                <a:path w="5110480" h="1307464">
                  <a:moveTo>
                    <a:pt x="4437634" y="1153922"/>
                  </a:moveTo>
                  <a:lnTo>
                    <a:pt x="4434840" y="1153922"/>
                  </a:lnTo>
                  <a:lnTo>
                    <a:pt x="4437634" y="1155573"/>
                  </a:lnTo>
                  <a:lnTo>
                    <a:pt x="4437634" y="1153922"/>
                  </a:lnTo>
                  <a:close/>
                </a:path>
                <a:path w="5110480" h="1307464">
                  <a:moveTo>
                    <a:pt x="4443222" y="1155573"/>
                  </a:moveTo>
                  <a:lnTo>
                    <a:pt x="4440428" y="1152144"/>
                  </a:lnTo>
                  <a:lnTo>
                    <a:pt x="4437634" y="1155573"/>
                  </a:lnTo>
                  <a:lnTo>
                    <a:pt x="4437634" y="1159002"/>
                  </a:lnTo>
                  <a:lnTo>
                    <a:pt x="4441825" y="1160780"/>
                  </a:lnTo>
                  <a:lnTo>
                    <a:pt x="4443222" y="1159002"/>
                  </a:lnTo>
                  <a:lnTo>
                    <a:pt x="4443222" y="1155573"/>
                  </a:lnTo>
                  <a:close/>
                </a:path>
                <a:path w="5110480" h="1307464">
                  <a:moveTo>
                    <a:pt x="4506595" y="1069848"/>
                  </a:moveTo>
                  <a:lnTo>
                    <a:pt x="4498848" y="1069848"/>
                  </a:lnTo>
                  <a:lnTo>
                    <a:pt x="4506595" y="1077595"/>
                  </a:lnTo>
                  <a:lnTo>
                    <a:pt x="4506595" y="1069848"/>
                  </a:lnTo>
                  <a:close/>
                </a:path>
                <a:path w="5110480" h="1307464">
                  <a:moveTo>
                    <a:pt x="4744339" y="821563"/>
                  </a:moveTo>
                  <a:lnTo>
                    <a:pt x="4736592" y="813816"/>
                  </a:lnTo>
                  <a:lnTo>
                    <a:pt x="4736592" y="817245"/>
                  </a:lnTo>
                  <a:lnTo>
                    <a:pt x="4736592" y="817626"/>
                  </a:lnTo>
                  <a:lnTo>
                    <a:pt x="4741888" y="820318"/>
                  </a:lnTo>
                  <a:lnTo>
                    <a:pt x="4744339" y="822452"/>
                  </a:lnTo>
                  <a:lnTo>
                    <a:pt x="4742866" y="820826"/>
                  </a:lnTo>
                  <a:lnTo>
                    <a:pt x="4744339" y="821563"/>
                  </a:lnTo>
                  <a:close/>
                </a:path>
                <a:path w="5110480" h="1307464">
                  <a:moveTo>
                    <a:pt x="4799203" y="799338"/>
                  </a:moveTo>
                  <a:lnTo>
                    <a:pt x="4791456" y="795528"/>
                  </a:lnTo>
                  <a:lnTo>
                    <a:pt x="4799203" y="803275"/>
                  </a:lnTo>
                  <a:lnTo>
                    <a:pt x="4799203" y="799338"/>
                  </a:lnTo>
                  <a:close/>
                </a:path>
                <a:path w="5110480" h="1307464">
                  <a:moveTo>
                    <a:pt x="4844923" y="764159"/>
                  </a:moveTo>
                  <a:lnTo>
                    <a:pt x="4837176" y="758952"/>
                  </a:lnTo>
                  <a:lnTo>
                    <a:pt x="4844923" y="766699"/>
                  </a:lnTo>
                  <a:lnTo>
                    <a:pt x="4844923" y="764159"/>
                  </a:lnTo>
                  <a:close/>
                </a:path>
                <a:path w="5110480" h="1307464">
                  <a:moveTo>
                    <a:pt x="5106162" y="680466"/>
                  </a:moveTo>
                  <a:lnTo>
                    <a:pt x="5102352" y="676656"/>
                  </a:lnTo>
                  <a:lnTo>
                    <a:pt x="5102352" y="679196"/>
                  </a:lnTo>
                  <a:lnTo>
                    <a:pt x="5106162" y="680466"/>
                  </a:lnTo>
                  <a:close/>
                </a:path>
                <a:path w="5110480" h="1307464">
                  <a:moveTo>
                    <a:pt x="5110099" y="681863"/>
                  </a:moveTo>
                  <a:lnTo>
                    <a:pt x="5106162" y="680466"/>
                  </a:lnTo>
                  <a:lnTo>
                    <a:pt x="5110099" y="684403"/>
                  </a:lnTo>
                  <a:lnTo>
                    <a:pt x="5110099" y="681863"/>
                  </a:lnTo>
                  <a:close/>
                </a:path>
              </a:pathLst>
            </a:custGeom>
            <a:solidFill>
              <a:srgbClr val="FFDE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2104" y="465328"/>
            <a:ext cx="237490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630" dirty="0">
                <a:solidFill>
                  <a:srgbClr val="F79546"/>
                </a:solidFill>
              </a:rPr>
              <a:t>R</a:t>
            </a:r>
            <a:r>
              <a:rPr sz="3750" spc="-470" dirty="0">
                <a:solidFill>
                  <a:srgbClr val="F79546"/>
                </a:solidFill>
              </a:rPr>
              <a:t>E</a:t>
            </a:r>
            <a:r>
              <a:rPr sz="3750" spc="-455" dirty="0">
                <a:solidFill>
                  <a:srgbClr val="F79546"/>
                </a:solidFill>
              </a:rPr>
              <a:t>Q</a:t>
            </a:r>
            <a:r>
              <a:rPr sz="3750" spc="-525" dirty="0">
                <a:solidFill>
                  <a:srgbClr val="F79546"/>
                </a:solidFill>
              </a:rPr>
              <a:t>U</a:t>
            </a:r>
            <a:r>
              <a:rPr sz="3750" spc="-470" dirty="0">
                <a:solidFill>
                  <a:srgbClr val="F79546"/>
                </a:solidFill>
              </a:rPr>
              <a:t>E</a:t>
            </a:r>
            <a:r>
              <a:rPr sz="3750" spc="-725" dirty="0">
                <a:solidFill>
                  <a:srgbClr val="F79546"/>
                </a:solidFill>
              </a:rPr>
              <a:t>S</a:t>
            </a:r>
            <a:r>
              <a:rPr sz="3750" spc="-300" dirty="0">
                <a:solidFill>
                  <a:srgbClr val="F79546"/>
                </a:solidFill>
              </a:rPr>
              <a:t>T</a:t>
            </a:r>
            <a:r>
              <a:rPr sz="3750" spc="-1019" dirty="0">
                <a:solidFill>
                  <a:srgbClr val="F79546"/>
                </a:solidFill>
              </a:rPr>
              <a:t> </a:t>
            </a:r>
            <a:r>
              <a:rPr sz="3750" spc="-390" dirty="0">
                <a:solidFill>
                  <a:srgbClr val="F79546"/>
                </a:solidFill>
              </a:rPr>
              <a:t>7</a:t>
            </a:r>
            <a:endParaRPr sz="3750"/>
          </a:p>
        </p:txBody>
      </p:sp>
      <p:sp>
        <p:nvSpPr>
          <p:cNvPr id="6" name="object 6"/>
          <p:cNvSpPr txBox="1"/>
          <p:nvPr/>
        </p:nvSpPr>
        <p:spPr>
          <a:xfrm>
            <a:off x="632104" y="1103718"/>
            <a:ext cx="8695055" cy="517652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034" marR="5080">
              <a:lnSpc>
                <a:spcPct val="116399"/>
              </a:lnSpc>
              <a:spcBef>
                <a:spcPts val="70"/>
              </a:spcBef>
            </a:pP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et</a:t>
            </a:r>
            <a:r>
              <a:rPr sz="2700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5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254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1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6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sa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4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1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2700" spc="1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2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sz="2700" spc="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700" spc="17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7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1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r>
              <a:rPr sz="2700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2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95" dirty="0">
                <a:solidFill>
                  <a:srgbClr val="FFFFFF"/>
                </a:solidFill>
                <a:latin typeface="Verdana"/>
                <a:cs typeface="Verdana"/>
              </a:rPr>
              <a:t>.  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1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6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ea</a:t>
            </a:r>
            <a:r>
              <a:rPr sz="2700" spc="-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9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7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1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55" dirty="0">
                <a:solidFill>
                  <a:srgbClr val="FFFFFF"/>
                </a:solidFill>
                <a:latin typeface="Verdana"/>
                <a:cs typeface="Verdana"/>
              </a:rPr>
              <a:t>-  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rf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19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1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5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eg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4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700">
              <a:latin typeface="Verdana"/>
              <a:cs typeface="Verdana"/>
            </a:endParaRPr>
          </a:p>
          <a:p>
            <a:pPr marL="26034">
              <a:lnSpc>
                <a:spcPct val="100000"/>
              </a:lnSpc>
              <a:spcBef>
                <a:spcPts val="505"/>
              </a:spcBef>
            </a:pP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5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25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1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10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65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700">
              <a:latin typeface="Verdana"/>
              <a:cs typeface="Verdana"/>
            </a:endParaRPr>
          </a:p>
          <a:p>
            <a:pPr marL="26034" marR="6833870">
              <a:lnSpc>
                <a:spcPct val="115599"/>
              </a:lnSpc>
              <a:spcBef>
                <a:spcPts val="290"/>
              </a:spcBef>
            </a:pPr>
            <a:r>
              <a:rPr sz="2700" spc="160" dirty="0">
                <a:solidFill>
                  <a:srgbClr val="A6A6A6"/>
                </a:solidFill>
                <a:latin typeface="Verdana"/>
                <a:cs typeface="Verdana"/>
              </a:rPr>
              <a:t>Month </a:t>
            </a:r>
            <a:r>
              <a:rPr sz="2700" spc="16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A6A6A6"/>
                </a:solidFill>
                <a:latin typeface="Verdana"/>
                <a:cs typeface="Verdana"/>
              </a:rPr>
              <a:t>f</a:t>
            </a:r>
            <a:r>
              <a:rPr sz="2700" spc="45" dirty="0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sz="2700" spc="60" dirty="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sz="2700" spc="75" dirty="0">
                <a:solidFill>
                  <a:srgbClr val="A6A6A6"/>
                </a:solidFill>
                <a:latin typeface="Verdana"/>
                <a:cs typeface="Verdana"/>
              </a:rPr>
              <a:t>c</a:t>
            </a:r>
            <a:r>
              <a:rPr sz="2700" spc="30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45" dirty="0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sz="2700" spc="-215" dirty="0">
                <a:solidFill>
                  <a:srgbClr val="A6A6A6"/>
                </a:solidFill>
                <a:latin typeface="Verdana"/>
                <a:cs typeface="Verdana"/>
              </a:rPr>
              <a:t>_</a:t>
            </a:r>
            <a:r>
              <a:rPr sz="2700" spc="-220" dirty="0">
                <a:solidFill>
                  <a:srgbClr val="A6A6A6"/>
                </a:solidFill>
                <a:latin typeface="Verdana"/>
                <a:cs typeface="Verdana"/>
              </a:rPr>
              <a:t>y</a:t>
            </a:r>
            <a:r>
              <a:rPr sz="2700" spc="45" dirty="0">
                <a:solidFill>
                  <a:srgbClr val="A6A6A6"/>
                </a:solidFill>
                <a:latin typeface="Verdana"/>
                <a:cs typeface="Verdana"/>
              </a:rPr>
              <a:t>e</a:t>
            </a:r>
            <a:r>
              <a:rPr sz="2700" spc="-40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-30" dirty="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endParaRPr sz="2700">
              <a:latin typeface="Verdana"/>
              <a:cs typeface="Verdana"/>
            </a:endParaRPr>
          </a:p>
          <a:p>
            <a:pPr marL="26034">
              <a:lnSpc>
                <a:spcPct val="100000"/>
              </a:lnSpc>
              <a:spcBef>
                <a:spcPts val="509"/>
              </a:spcBef>
            </a:pPr>
            <a:r>
              <a:rPr sz="2700" spc="-60" dirty="0">
                <a:solidFill>
                  <a:srgbClr val="A6A6A6"/>
                </a:solidFill>
                <a:latin typeface="Verdana"/>
                <a:cs typeface="Verdana"/>
              </a:rPr>
              <a:t>gross_sales_amount</a:t>
            </a:r>
            <a:endParaRPr sz="2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750" b="1" spc="-505" dirty="0">
                <a:solidFill>
                  <a:srgbClr val="F79546"/>
                </a:solidFill>
                <a:latin typeface="Verdana"/>
                <a:cs typeface="Verdana"/>
              </a:rPr>
              <a:t>OUTPUT</a:t>
            </a:r>
            <a:endParaRPr sz="37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29047" y="5725159"/>
            <a:ext cx="4524375" cy="583565"/>
            <a:chOff x="4829047" y="5725159"/>
            <a:chExt cx="4524375" cy="583565"/>
          </a:xfrm>
        </p:grpSpPr>
        <p:sp>
          <p:nvSpPr>
            <p:cNvPr id="8" name="object 8"/>
            <p:cNvSpPr/>
            <p:nvPr/>
          </p:nvSpPr>
          <p:spPr>
            <a:xfrm>
              <a:off x="4841747" y="5737859"/>
              <a:ext cx="4498975" cy="558165"/>
            </a:xfrm>
            <a:custGeom>
              <a:avLst/>
              <a:gdLst/>
              <a:ahLst/>
              <a:cxnLst/>
              <a:rect l="l" t="t" r="r" b="b"/>
              <a:pathLst>
                <a:path w="4498975" h="558164">
                  <a:moveTo>
                    <a:pt x="4219956" y="0"/>
                  </a:moveTo>
                  <a:lnTo>
                    <a:pt x="4219956" y="139445"/>
                  </a:lnTo>
                  <a:lnTo>
                    <a:pt x="0" y="139445"/>
                  </a:lnTo>
                  <a:lnTo>
                    <a:pt x="0" y="418338"/>
                  </a:lnTo>
                  <a:lnTo>
                    <a:pt x="4219956" y="418338"/>
                  </a:lnTo>
                  <a:lnTo>
                    <a:pt x="4219956" y="557784"/>
                  </a:lnTo>
                  <a:lnTo>
                    <a:pt x="4498848" y="278891"/>
                  </a:lnTo>
                  <a:lnTo>
                    <a:pt x="4219956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1747" y="5737859"/>
              <a:ext cx="4498975" cy="558165"/>
            </a:xfrm>
            <a:custGeom>
              <a:avLst/>
              <a:gdLst/>
              <a:ahLst/>
              <a:cxnLst/>
              <a:rect l="l" t="t" r="r" b="b"/>
              <a:pathLst>
                <a:path w="4498975" h="558164">
                  <a:moveTo>
                    <a:pt x="0" y="139445"/>
                  </a:moveTo>
                  <a:lnTo>
                    <a:pt x="4219956" y="139445"/>
                  </a:lnTo>
                  <a:lnTo>
                    <a:pt x="4219956" y="0"/>
                  </a:lnTo>
                  <a:lnTo>
                    <a:pt x="4498848" y="278891"/>
                  </a:lnTo>
                  <a:lnTo>
                    <a:pt x="4219956" y="557784"/>
                  </a:lnTo>
                  <a:lnTo>
                    <a:pt x="4219956" y="418338"/>
                  </a:lnTo>
                  <a:lnTo>
                    <a:pt x="0" y="418338"/>
                  </a:lnTo>
                  <a:lnTo>
                    <a:pt x="0" y="139445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478" y="6813176"/>
            <a:ext cx="15734030" cy="301752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85"/>
              </a:spcBef>
            </a:pPr>
            <a:r>
              <a:rPr sz="3750" b="1" spc="-755" dirty="0">
                <a:solidFill>
                  <a:srgbClr val="F79546"/>
                </a:solidFill>
                <a:latin typeface="Verdana"/>
                <a:cs typeface="Verdana"/>
              </a:rPr>
              <a:t>INSIGHTS</a:t>
            </a:r>
            <a:endParaRPr sz="3750">
              <a:latin typeface="Verdana"/>
              <a:cs typeface="Verdana"/>
            </a:endParaRPr>
          </a:p>
          <a:p>
            <a:pPr marL="360045" marR="5080" indent="-347980">
              <a:lnSpc>
                <a:spcPct val="102200"/>
              </a:lnSpc>
              <a:spcBef>
                <a:spcPts val="715"/>
              </a:spcBef>
              <a:buFont typeface="Wingdings"/>
              <a:buChar char=""/>
              <a:tabLst>
                <a:tab pos="360045" algn="l"/>
                <a:tab pos="360680" algn="l"/>
              </a:tabLst>
            </a:pPr>
            <a:r>
              <a:rPr sz="2350" spc="-5" dirty="0">
                <a:solidFill>
                  <a:srgbClr val="FFFFFF"/>
                </a:solidFill>
                <a:latin typeface="Verdana"/>
                <a:cs typeface="Verdana"/>
              </a:rPr>
              <a:t>Atliq</a:t>
            </a:r>
            <a:r>
              <a:rPr sz="23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Verdana"/>
                <a:cs typeface="Verdana"/>
              </a:rPr>
              <a:t>Exclusive</a:t>
            </a:r>
            <a:r>
              <a:rPr sz="2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experienced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65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23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Verdana"/>
                <a:cs typeface="Verdana"/>
              </a:rPr>
              <a:t>highest</a:t>
            </a:r>
            <a:r>
              <a:rPr sz="23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90" dirty="0">
                <a:solidFill>
                  <a:srgbClr val="FFFFFF"/>
                </a:solidFill>
                <a:latin typeface="Verdana"/>
                <a:cs typeface="Verdana"/>
              </a:rPr>
              <a:t>sales</a:t>
            </a:r>
            <a:r>
              <a:rPr sz="2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3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Verdana"/>
                <a:cs typeface="Verdana"/>
              </a:rPr>
              <a:t>November</a:t>
            </a:r>
            <a:r>
              <a:rPr sz="23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Verdana"/>
                <a:cs typeface="Verdana"/>
              </a:rPr>
              <a:t>2020,</a:t>
            </a:r>
            <a:r>
              <a:rPr sz="23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Verdana"/>
                <a:cs typeface="Verdana"/>
              </a:rPr>
              <a:t>whereas </a:t>
            </a:r>
            <a:r>
              <a:rPr sz="2350" spc="35" dirty="0">
                <a:solidFill>
                  <a:srgbClr val="FFFFFF"/>
                </a:solidFill>
                <a:latin typeface="Verdana"/>
                <a:cs typeface="Verdana"/>
              </a:rPr>
              <a:t>March</a:t>
            </a:r>
            <a:r>
              <a:rPr sz="23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  <a:r>
              <a:rPr sz="23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Verdana"/>
                <a:cs typeface="Verdana"/>
              </a:rPr>
              <a:t>recorded</a:t>
            </a:r>
            <a:r>
              <a:rPr sz="23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3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lowest </a:t>
            </a:r>
            <a:r>
              <a:rPr sz="2350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50" dirty="0">
                <a:solidFill>
                  <a:srgbClr val="FFFFFF"/>
                </a:solidFill>
                <a:latin typeface="Verdana"/>
                <a:cs typeface="Verdana"/>
              </a:rPr>
              <a:t>sales.</a:t>
            </a:r>
            <a:endParaRPr sz="2350">
              <a:latin typeface="Verdana"/>
              <a:cs typeface="Verdana"/>
            </a:endParaRPr>
          </a:p>
          <a:p>
            <a:pPr marL="360045" indent="-347980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60045" algn="l"/>
                <a:tab pos="360680" algn="l"/>
              </a:tabLst>
            </a:pPr>
            <a:r>
              <a:rPr sz="2350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3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FFFFFF"/>
                </a:solidFill>
                <a:latin typeface="Verdana"/>
                <a:cs typeface="Verdana"/>
              </a:rPr>
              <a:t>decline</a:t>
            </a:r>
            <a:r>
              <a:rPr sz="2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3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90" dirty="0">
                <a:solidFill>
                  <a:srgbClr val="FFFFFF"/>
                </a:solidFill>
                <a:latin typeface="Verdana"/>
                <a:cs typeface="Verdana"/>
              </a:rPr>
              <a:t>sales</a:t>
            </a:r>
            <a:r>
              <a:rPr sz="2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Verdana"/>
                <a:cs typeface="Verdana"/>
              </a:rPr>
              <a:t>March</a:t>
            </a:r>
            <a:r>
              <a:rPr sz="23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3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August</a:t>
            </a:r>
            <a:r>
              <a:rPr sz="23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3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3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attributed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3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3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sz="23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3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70" dirty="0">
                <a:solidFill>
                  <a:srgbClr val="FFFFFF"/>
                </a:solidFill>
                <a:latin typeface="Verdana"/>
                <a:cs typeface="Verdana"/>
              </a:rPr>
              <a:t>COVID-19.</a:t>
            </a:r>
            <a:r>
              <a:rPr sz="235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65" dirty="0">
                <a:solidFill>
                  <a:srgbClr val="FFFFFF"/>
                </a:solidFill>
                <a:latin typeface="Verdana"/>
                <a:cs typeface="Verdana"/>
              </a:rPr>
              <a:t>However,</a:t>
            </a:r>
            <a:endParaRPr sz="2350">
              <a:latin typeface="Verdana"/>
              <a:cs typeface="Verdana"/>
            </a:endParaRPr>
          </a:p>
          <a:p>
            <a:pPr marL="360045" marR="871855">
              <a:lnSpc>
                <a:spcPts val="3970"/>
              </a:lnSpc>
              <a:spcBef>
                <a:spcPts val="45"/>
              </a:spcBef>
              <a:tabLst>
                <a:tab pos="3093085" algn="l"/>
              </a:tabLst>
            </a:pPr>
            <a:r>
              <a:rPr sz="2350" spc="-40" dirty="0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sz="2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3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Verdana"/>
                <a:cs typeface="Verdana"/>
              </a:rPr>
              <a:t>optimism	</a:t>
            </a:r>
            <a:r>
              <a:rPr sz="2350" spc="-9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3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90" dirty="0">
                <a:solidFill>
                  <a:srgbClr val="FFFFFF"/>
                </a:solidFill>
                <a:latin typeface="Verdana"/>
                <a:cs typeface="Verdana"/>
              </a:rPr>
              <a:t>sales</a:t>
            </a:r>
            <a:r>
              <a:rPr sz="2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6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2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Verdana"/>
                <a:cs typeface="Verdana"/>
              </a:rPr>
              <a:t>consistently</a:t>
            </a:r>
            <a:r>
              <a:rPr sz="23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rebounded </a:t>
            </a:r>
            <a:r>
              <a:rPr sz="2350" spc="-20" dirty="0">
                <a:solidFill>
                  <a:srgbClr val="FFFFFF"/>
                </a:solidFill>
                <a:latin typeface="Verdana"/>
                <a:cs typeface="Verdana"/>
              </a:rPr>
              <a:t>since</a:t>
            </a:r>
            <a:r>
              <a:rPr sz="23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pandemic,</a:t>
            </a:r>
            <a:r>
              <a:rPr sz="23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Verdana"/>
                <a:cs typeface="Verdana"/>
              </a:rPr>
              <a:t>remaining</a:t>
            </a:r>
            <a:r>
              <a:rPr sz="235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Verdana"/>
                <a:cs typeface="Verdana"/>
              </a:rPr>
              <a:t>robust</a:t>
            </a:r>
            <a:r>
              <a:rPr sz="23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350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Verdana"/>
                <a:cs typeface="Verdana"/>
              </a:rPr>
              <a:t>surpassing</a:t>
            </a:r>
            <a:r>
              <a:rPr sz="23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75" dirty="0">
                <a:solidFill>
                  <a:srgbClr val="FFFFFF"/>
                </a:solidFill>
                <a:latin typeface="Verdana"/>
                <a:cs typeface="Verdana"/>
              </a:rPr>
              <a:t>levels</a:t>
            </a:r>
            <a:r>
              <a:rPr sz="23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seen</a:t>
            </a:r>
            <a:r>
              <a:rPr sz="23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3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Verdana"/>
                <a:cs typeface="Verdana"/>
              </a:rPr>
              <a:t>2020.</a:t>
            </a:r>
            <a:endParaRPr sz="23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84057" y="877824"/>
            <a:ext cx="13871575" cy="4105910"/>
            <a:chOff x="1984057" y="877824"/>
            <a:chExt cx="13871575" cy="4105910"/>
          </a:xfrm>
        </p:grpSpPr>
        <p:sp>
          <p:nvSpPr>
            <p:cNvPr id="4" name="object 4"/>
            <p:cNvSpPr/>
            <p:nvPr/>
          </p:nvSpPr>
          <p:spPr>
            <a:xfrm>
              <a:off x="1988820" y="4924044"/>
              <a:ext cx="13862050" cy="55244"/>
            </a:xfrm>
            <a:custGeom>
              <a:avLst/>
              <a:gdLst/>
              <a:ahLst/>
              <a:cxnLst/>
              <a:rect l="l" t="t" r="r" b="b"/>
              <a:pathLst>
                <a:path w="13862050" h="55245">
                  <a:moveTo>
                    <a:pt x="0" y="0"/>
                  </a:moveTo>
                  <a:lnTo>
                    <a:pt x="13861542" y="0"/>
                  </a:lnTo>
                </a:path>
                <a:path w="13862050" h="55245">
                  <a:moveTo>
                    <a:pt x="0" y="0"/>
                  </a:moveTo>
                  <a:lnTo>
                    <a:pt x="0" y="54863"/>
                  </a:lnTo>
                </a:path>
                <a:path w="13862050" h="55245">
                  <a:moveTo>
                    <a:pt x="13861542" y="0"/>
                  </a:moveTo>
                  <a:lnTo>
                    <a:pt x="13861542" y="54863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2848" y="877824"/>
              <a:ext cx="13405104" cy="409651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49932" y="3851783"/>
            <a:ext cx="6508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9.09</a:t>
            </a:r>
            <a:r>
              <a:rPr sz="1550" b="1" spc="6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8641" y="3744531"/>
            <a:ext cx="7607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10.38</a:t>
            </a:r>
            <a:r>
              <a:rPr sz="1550" b="1" spc="55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9767" y="2631439"/>
            <a:ext cx="7607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15.23</a:t>
            </a:r>
            <a:r>
              <a:rPr sz="1550" b="1" spc="6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66614" y="3699446"/>
            <a:ext cx="65087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5" dirty="0">
                <a:solidFill>
                  <a:srgbClr val="DAE1F3"/>
                </a:solidFill>
                <a:latin typeface="Arial"/>
                <a:cs typeface="Arial"/>
              </a:rPr>
              <a:t>8.08</a:t>
            </a:r>
            <a:r>
              <a:rPr sz="1550" b="1" spc="4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35034" y="2143378"/>
            <a:ext cx="7607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5" dirty="0">
                <a:solidFill>
                  <a:srgbClr val="DAE1F3"/>
                </a:solidFill>
                <a:latin typeface="Arial"/>
                <a:cs typeface="Arial"/>
              </a:rPr>
              <a:t>19.53</a:t>
            </a:r>
            <a:r>
              <a:rPr sz="1550" b="1" spc="4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29826" y="2402268"/>
            <a:ext cx="7607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21.02</a:t>
            </a:r>
            <a:r>
              <a:rPr sz="1550" b="1" spc="55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78365" y="572452"/>
            <a:ext cx="73342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32.2</a:t>
            </a:r>
            <a:r>
              <a:rPr sz="1550" b="1" spc="20" dirty="0">
                <a:solidFill>
                  <a:srgbClr val="DAE1F3"/>
                </a:solidFill>
                <a:latin typeface="Arial"/>
                <a:cs typeface="Arial"/>
              </a:rPr>
              <a:t>5</a:t>
            </a:r>
            <a:r>
              <a:rPr sz="1550" b="1" spc="-95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47781" y="2571305"/>
            <a:ext cx="7607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20.41</a:t>
            </a:r>
            <a:r>
              <a:rPr sz="1550" b="1" spc="55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51540" y="2097659"/>
            <a:ext cx="73279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-5" dirty="0">
                <a:solidFill>
                  <a:srgbClr val="DAE1F3"/>
                </a:solidFill>
                <a:latin typeface="Arial"/>
                <a:cs typeface="Arial"/>
              </a:rPr>
              <a:t>19.5</a:t>
            </a:r>
            <a:r>
              <a:rPr sz="1550" b="1" spc="15" dirty="0">
                <a:solidFill>
                  <a:srgbClr val="DAE1F3"/>
                </a:solidFill>
                <a:latin typeface="Arial"/>
                <a:cs typeface="Arial"/>
              </a:rPr>
              <a:t>7</a:t>
            </a:r>
            <a:r>
              <a:rPr sz="1550" b="1" spc="-9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15090" y="3088703"/>
            <a:ext cx="7607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15.99</a:t>
            </a:r>
            <a:r>
              <a:rPr sz="1550" b="1" spc="55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70867" y="2173986"/>
            <a:ext cx="7607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19.15</a:t>
            </a:r>
            <a:r>
              <a:rPr sz="1550" b="1" spc="6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87325" y="3622484"/>
            <a:ext cx="75184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-15" dirty="0">
                <a:solidFill>
                  <a:srgbClr val="DAE1F3"/>
                </a:solidFill>
                <a:latin typeface="Arial"/>
                <a:cs typeface="Arial"/>
              </a:rPr>
              <a:t>11.48</a:t>
            </a:r>
            <a:r>
              <a:rPr sz="1550" b="1" spc="55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24813" y="2173986"/>
            <a:ext cx="73279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-5" dirty="0">
                <a:solidFill>
                  <a:srgbClr val="DAE1F3"/>
                </a:solidFill>
                <a:latin typeface="Arial"/>
                <a:cs typeface="Arial"/>
              </a:rPr>
              <a:t>19.2</a:t>
            </a:r>
            <a:r>
              <a:rPr sz="1550" b="1" spc="15" dirty="0">
                <a:solidFill>
                  <a:srgbClr val="DAE1F3"/>
                </a:solidFill>
                <a:latin typeface="Arial"/>
                <a:cs typeface="Arial"/>
              </a:rPr>
              <a:t>0</a:t>
            </a:r>
            <a:r>
              <a:rPr sz="1550" b="1" spc="-85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024229" y="3165030"/>
            <a:ext cx="73342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15.4</a:t>
            </a:r>
            <a:r>
              <a:rPr sz="1550" b="1" spc="20" dirty="0">
                <a:solidFill>
                  <a:srgbClr val="DAE1F3"/>
                </a:solidFill>
                <a:latin typeface="Arial"/>
                <a:cs typeface="Arial"/>
              </a:rPr>
              <a:t>6</a:t>
            </a:r>
            <a:r>
              <a:rPr sz="1550" b="1" spc="-9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58137" y="2190369"/>
            <a:ext cx="7607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19.04</a:t>
            </a:r>
            <a:r>
              <a:rPr sz="1550" b="1" spc="6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454503" y="3698811"/>
            <a:ext cx="75184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-15" dirty="0">
                <a:solidFill>
                  <a:srgbClr val="DAE1F3"/>
                </a:solidFill>
                <a:latin typeface="Arial"/>
                <a:cs typeface="Arial"/>
              </a:rPr>
              <a:t>11.32</a:t>
            </a:r>
            <a:r>
              <a:rPr sz="1550" b="1" spc="55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55648" y="4992623"/>
            <a:ext cx="13825855" cy="786765"/>
            <a:chOff x="1755648" y="4992623"/>
            <a:chExt cx="13825855" cy="78676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5648" y="5056631"/>
              <a:ext cx="3465576" cy="6675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66944" y="5065775"/>
              <a:ext cx="494030" cy="511175"/>
            </a:xfrm>
            <a:custGeom>
              <a:avLst/>
              <a:gdLst/>
              <a:ahLst/>
              <a:cxnLst/>
              <a:rect l="l" t="t" r="r" b="b"/>
              <a:pathLst>
                <a:path w="494029" h="511175">
                  <a:moveTo>
                    <a:pt x="209550" y="394335"/>
                  </a:moveTo>
                  <a:lnTo>
                    <a:pt x="136398" y="310769"/>
                  </a:lnTo>
                  <a:lnTo>
                    <a:pt x="102235" y="271907"/>
                  </a:lnTo>
                  <a:lnTo>
                    <a:pt x="84074" y="292608"/>
                  </a:lnTo>
                  <a:lnTo>
                    <a:pt x="108331" y="395732"/>
                  </a:lnTo>
                  <a:lnTo>
                    <a:pt x="104521" y="394589"/>
                  </a:lnTo>
                  <a:lnTo>
                    <a:pt x="17399" y="368808"/>
                  </a:lnTo>
                  <a:lnTo>
                    <a:pt x="0" y="388747"/>
                  </a:lnTo>
                  <a:lnTo>
                    <a:pt x="107061" y="511175"/>
                  </a:lnTo>
                  <a:lnTo>
                    <a:pt x="121920" y="494538"/>
                  </a:lnTo>
                  <a:lnTo>
                    <a:pt x="34671" y="394970"/>
                  </a:lnTo>
                  <a:lnTo>
                    <a:pt x="35052" y="394589"/>
                  </a:lnTo>
                  <a:lnTo>
                    <a:pt x="133985" y="425069"/>
                  </a:lnTo>
                  <a:lnTo>
                    <a:pt x="127000" y="395732"/>
                  </a:lnTo>
                  <a:lnTo>
                    <a:pt x="106934" y="311150"/>
                  </a:lnTo>
                  <a:lnTo>
                    <a:pt x="107061" y="310769"/>
                  </a:lnTo>
                  <a:lnTo>
                    <a:pt x="194945" y="410972"/>
                  </a:lnTo>
                  <a:lnTo>
                    <a:pt x="209550" y="394335"/>
                  </a:lnTo>
                  <a:close/>
                </a:path>
                <a:path w="494029" h="511175">
                  <a:moveTo>
                    <a:pt x="296037" y="293751"/>
                  </a:moveTo>
                  <a:lnTo>
                    <a:pt x="293370" y="290703"/>
                  </a:lnTo>
                  <a:lnTo>
                    <a:pt x="284099" y="280035"/>
                  </a:lnTo>
                  <a:lnTo>
                    <a:pt x="283083" y="282829"/>
                  </a:lnTo>
                  <a:lnTo>
                    <a:pt x="281813" y="285115"/>
                  </a:lnTo>
                  <a:lnTo>
                    <a:pt x="280162" y="287147"/>
                  </a:lnTo>
                  <a:lnTo>
                    <a:pt x="276987" y="290703"/>
                  </a:lnTo>
                  <a:lnTo>
                    <a:pt x="273431" y="290322"/>
                  </a:lnTo>
                  <a:lnTo>
                    <a:pt x="265303" y="281051"/>
                  </a:lnTo>
                  <a:lnTo>
                    <a:pt x="250698" y="264363"/>
                  </a:lnTo>
                  <a:lnTo>
                    <a:pt x="250698" y="303784"/>
                  </a:lnTo>
                  <a:lnTo>
                    <a:pt x="234569" y="338836"/>
                  </a:lnTo>
                  <a:lnTo>
                    <a:pt x="224917" y="339852"/>
                  </a:lnTo>
                  <a:lnTo>
                    <a:pt x="220853" y="338328"/>
                  </a:lnTo>
                  <a:lnTo>
                    <a:pt x="213995" y="330581"/>
                  </a:lnTo>
                  <a:lnTo>
                    <a:pt x="213106" y="325501"/>
                  </a:lnTo>
                  <a:lnTo>
                    <a:pt x="214503" y="319532"/>
                  </a:lnTo>
                  <a:lnTo>
                    <a:pt x="216281" y="313436"/>
                  </a:lnTo>
                  <a:lnTo>
                    <a:pt x="221361" y="303784"/>
                  </a:lnTo>
                  <a:lnTo>
                    <a:pt x="230505" y="290322"/>
                  </a:lnTo>
                  <a:lnTo>
                    <a:pt x="236474" y="281051"/>
                  </a:lnTo>
                  <a:lnTo>
                    <a:pt x="246253" y="293243"/>
                  </a:lnTo>
                  <a:lnTo>
                    <a:pt x="250698" y="303784"/>
                  </a:lnTo>
                  <a:lnTo>
                    <a:pt x="250698" y="264363"/>
                  </a:lnTo>
                  <a:lnTo>
                    <a:pt x="248412" y="261747"/>
                  </a:lnTo>
                  <a:lnTo>
                    <a:pt x="234569" y="245872"/>
                  </a:lnTo>
                  <a:lnTo>
                    <a:pt x="228600" y="242062"/>
                  </a:lnTo>
                  <a:lnTo>
                    <a:pt x="215138" y="237998"/>
                  </a:lnTo>
                  <a:lnTo>
                    <a:pt x="167005" y="282829"/>
                  </a:lnTo>
                  <a:lnTo>
                    <a:pt x="163449" y="295148"/>
                  </a:lnTo>
                  <a:lnTo>
                    <a:pt x="178943" y="312801"/>
                  </a:lnTo>
                  <a:lnTo>
                    <a:pt x="180086" y="302768"/>
                  </a:lnTo>
                  <a:lnTo>
                    <a:pt x="181610" y="294132"/>
                  </a:lnTo>
                  <a:lnTo>
                    <a:pt x="201930" y="264668"/>
                  </a:lnTo>
                  <a:lnTo>
                    <a:pt x="205486" y="262636"/>
                  </a:lnTo>
                  <a:lnTo>
                    <a:pt x="209423" y="261747"/>
                  </a:lnTo>
                  <a:lnTo>
                    <a:pt x="217678" y="262382"/>
                  </a:lnTo>
                  <a:lnTo>
                    <a:pt x="221615" y="264414"/>
                  </a:lnTo>
                  <a:lnTo>
                    <a:pt x="225171" y="268224"/>
                  </a:lnTo>
                  <a:lnTo>
                    <a:pt x="212090" y="286766"/>
                  </a:lnTo>
                  <a:lnTo>
                    <a:pt x="203835" y="300228"/>
                  </a:lnTo>
                  <a:lnTo>
                    <a:pt x="200279" y="307086"/>
                  </a:lnTo>
                  <a:lnTo>
                    <a:pt x="197739" y="314071"/>
                  </a:lnTo>
                  <a:lnTo>
                    <a:pt x="194945" y="321056"/>
                  </a:lnTo>
                  <a:lnTo>
                    <a:pt x="194310" y="325501"/>
                  </a:lnTo>
                  <a:lnTo>
                    <a:pt x="194183" y="330581"/>
                  </a:lnTo>
                  <a:lnTo>
                    <a:pt x="194310" y="334645"/>
                  </a:lnTo>
                  <a:lnTo>
                    <a:pt x="224536" y="363855"/>
                  </a:lnTo>
                  <a:lnTo>
                    <a:pt x="230505" y="363220"/>
                  </a:lnTo>
                  <a:lnTo>
                    <a:pt x="242570" y="358394"/>
                  </a:lnTo>
                  <a:lnTo>
                    <a:pt x="247523" y="354965"/>
                  </a:lnTo>
                  <a:lnTo>
                    <a:pt x="257556" y="343535"/>
                  </a:lnTo>
                  <a:lnTo>
                    <a:pt x="259334" y="339852"/>
                  </a:lnTo>
                  <a:lnTo>
                    <a:pt x="260858" y="336804"/>
                  </a:lnTo>
                  <a:lnTo>
                    <a:pt x="262382" y="322834"/>
                  </a:lnTo>
                  <a:lnTo>
                    <a:pt x="262001" y="315976"/>
                  </a:lnTo>
                  <a:lnTo>
                    <a:pt x="260731" y="309245"/>
                  </a:lnTo>
                  <a:lnTo>
                    <a:pt x="261112" y="308864"/>
                  </a:lnTo>
                  <a:lnTo>
                    <a:pt x="269621" y="318262"/>
                  </a:lnTo>
                  <a:lnTo>
                    <a:pt x="278257" y="317881"/>
                  </a:lnTo>
                  <a:lnTo>
                    <a:pt x="286258" y="308864"/>
                  </a:lnTo>
                  <a:lnTo>
                    <a:pt x="289941" y="304546"/>
                  </a:lnTo>
                  <a:lnTo>
                    <a:pt x="292989" y="299847"/>
                  </a:lnTo>
                  <a:lnTo>
                    <a:pt x="296037" y="293751"/>
                  </a:lnTo>
                  <a:close/>
                </a:path>
                <a:path w="494029" h="511175">
                  <a:moveTo>
                    <a:pt x="322199" y="265557"/>
                  </a:moveTo>
                  <a:lnTo>
                    <a:pt x="281051" y="218567"/>
                  </a:lnTo>
                  <a:lnTo>
                    <a:pt x="276606" y="208915"/>
                  </a:lnTo>
                  <a:lnTo>
                    <a:pt x="275209" y="197866"/>
                  </a:lnTo>
                  <a:lnTo>
                    <a:pt x="274066" y="187960"/>
                  </a:lnTo>
                  <a:lnTo>
                    <a:pt x="276225" y="179578"/>
                  </a:lnTo>
                  <a:lnTo>
                    <a:pt x="283464" y="171196"/>
                  </a:lnTo>
                  <a:lnTo>
                    <a:pt x="286766" y="169037"/>
                  </a:lnTo>
                  <a:lnTo>
                    <a:pt x="291592" y="166497"/>
                  </a:lnTo>
                  <a:lnTo>
                    <a:pt x="277241" y="149860"/>
                  </a:lnTo>
                  <a:lnTo>
                    <a:pt x="259715" y="175768"/>
                  </a:lnTo>
                  <a:lnTo>
                    <a:pt x="259715" y="186436"/>
                  </a:lnTo>
                  <a:lnTo>
                    <a:pt x="262890" y="197485"/>
                  </a:lnTo>
                  <a:lnTo>
                    <a:pt x="262763" y="197866"/>
                  </a:lnTo>
                  <a:lnTo>
                    <a:pt x="247904" y="183642"/>
                  </a:lnTo>
                  <a:lnTo>
                    <a:pt x="234696" y="198628"/>
                  </a:lnTo>
                  <a:lnTo>
                    <a:pt x="307721" y="282194"/>
                  </a:lnTo>
                  <a:lnTo>
                    <a:pt x="322199" y="265557"/>
                  </a:lnTo>
                  <a:close/>
                </a:path>
                <a:path w="494029" h="511175">
                  <a:moveTo>
                    <a:pt x="410083" y="153289"/>
                  </a:moveTo>
                  <a:lnTo>
                    <a:pt x="394589" y="135636"/>
                  </a:lnTo>
                  <a:lnTo>
                    <a:pt x="393954" y="145161"/>
                  </a:lnTo>
                  <a:lnTo>
                    <a:pt x="392430" y="152527"/>
                  </a:lnTo>
                  <a:lnTo>
                    <a:pt x="387477" y="163068"/>
                  </a:lnTo>
                  <a:lnTo>
                    <a:pt x="384683" y="167259"/>
                  </a:lnTo>
                  <a:lnTo>
                    <a:pt x="375793" y="177546"/>
                  </a:lnTo>
                  <a:lnTo>
                    <a:pt x="367919" y="180848"/>
                  </a:lnTo>
                  <a:lnTo>
                    <a:pt x="349631" y="179832"/>
                  </a:lnTo>
                  <a:lnTo>
                    <a:pt x="322961" y="130429"/>
                  </a:lnTo>
                  <a:lnTo>
                    <a:pt x="326136" y="121158"/>
                  </a:lnTo>
                  <a:lnTo>
                    <a:pt x="340360" y="104775"/>
                  </a:lnTo>
                  <a:lnTo>
                    <a:pt x="350139" y="100203"/>
                  </a:lnTo>
                  <a:lnTo>
                    <a:pt x="362585" y="99187"/>
                  </a:lnTo>
                  <a:lnTo>
                    <a:pt x="346837" y="81153"/>
                  </a:lnTo>
                  <a:lnTo>
                    <a:pt x="311277" y="107315"/>
                  </a:lnTo>
                  <a:lnTo>
                    <a:pt x="302133" y="137795"/>
                  </a:lnTo>
                  <a:lnTo>
                    <a:pt x="302514" y="148336"/>
                  </a:lnTo>
                  <a:lnTo>
                    <a:pt x="326517" y="193929"/>
                  </a:lnTo>
                  <a:lnTo>
                    <a:pt x="361061" y="205994"/>
                  </a:lnTo>
                  <a:lnTo>
                    <a:pt x="378841" y="201168"/>
                  </a:lnTo>
                  <a:lnTo>
                    <a:pt x="406273" y="165989"/>
                  </a:lnTo>
                  <a:lnTo>
                    <a:pt x="408305" y="159766"/>
                  </a:lnTo>
                  <a:lnTo>
                    <a:pt x="410083" y="153289"/>
                  </a:lnTo>
                  <a:close/>
                </a:path>
                <a:path w="494029" h="511175">
                  <a:moveTo>
                    <a:pt x="493649" y="69850"/>
                  </a:moveTo>
                  <a:lnTo>
                    <a:pt x="453898" y="24511"/>
                  </a:lnTo>
                  <a:lnTo>
                    <a:pt x="436118" y="4191"/>
                  </a:lnTo>
                  <a:lnTo>
                    <a:pt x="427609" y="0"/>
                  </a:lnTo>
                  <a:lnTo>
                    <a:pt x="382778" y="35560"/>
                  </a:lnTo>
                  <a:lnTo>
                    <a:pt x="382270" y="42291"/>
                  </a:lnTo>
                  <a:lnTo>
                    <a:pt x="382778" y="49276"/>
                  </a:lnTo>
                  <a:lnTo>
                    <a:pt x="384683" y="56134"/>
                  </a:lnTo>
                  <a:lnTo>
                    <a:pt x="384429" y="56515"/>
                  </a:lnTo>
                  <a:lnTo>
                    <a:pt x="337566" y="3048"/>
                  </a:lnTo>
                  <a:lnTo>
                    <a:pt x="323088" y="19685"/>
                  </a:lnTo>
                  <a:lnTo>
                    <a:pt x="430403" y="142113"/>
                  </a:lnTo>
                  <a:lnTo>
                    <a:pt x="444881" y="125603"/>
                  </a:lnTo>
                  <a:lnTo>
                    <a:pt x="403352" y="78232"/>
                  </a:lnTo>
                  <a:lnTo>
                    <a:pt x="398526" y="68326"/>
                  </a:lnTo>
                  <a:lnTo>
                    <a:pt x="396875" y="56515"/>
                  </a:lnTo>
                  <a:lnTo>
                    <a:pt x="395605" y="47752"/>
                  </a:lnTo>
                  <a:lnTo>
                    <a:pt x="397764" y="39243"/>
                  </a:lnTo>
                  <a:lnTo>
                    <a:pt x="403860" y="32385"/>
                  </a:lnTo>
                  <a:lnTo>
                    <a:pt x="408686" y="26670"/>
                  </a:lnTo>
                  <a:lnTo>
                    <a:pt x="413893" y="24511"/>
                  </a:lnTo>
                  <a:lnTo>
                    <a:pt x="424434" y="26670"/>
                  </a:lnTo>
                  <a:lnTo>
                    <a:pt x="429641" y="29972"/>
                  </a:lnTo>
                  <a:lnTo>
                    <a:pt x="434721" y="35560"/>
                  </a:lnTo>
                  <a:lnTo>
                    <a:pt x="479171" y="86487"/>
                  </a:lnTo>
                  <a:lnTo>
                    <a:pt x="493649" y="69850"/>
                  </a:lnTo>
                  <a:close/>
                </a:path>
              </a:pathLst>
            </a:custGeom>
            <a:solidFill>
              <a:srgbClr val="FBE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600" y="5065775"/>
              <a:ext cx="365760" cy="4110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9751" y="5038343"/>
              <a:ext cx="356616" cy="3383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4536" y="5020055"/>
              <a:ext cx="338327" cy="3749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0688" y="5065775"/>
              <a:ext cx="4242815" cy="7132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124944" y="5056631"/>
              <a:ext cx="557530" cy="520700"/>
            </a:xfrm>
            <a:custGeom>
              <a:avLst/>
              <a:gdLst/>
              <a:ahLst/>
              <a:cxnLst/>
              <a:rect l="l" t="t" r="r" b="b"/>
              <a:pathLst>
                <a:path w="557529" h="520700">
                  <a:moveTo>
                    <a:pt x="236728" y="401447"/>
                  </a:moveTo>
                  <a:lnTo>
                    <a:pt x="154051" y="316357"/>
                  </a:lnTo>
                  <a:lnTo>
                    <a:pt x="115570" y="276733"/>
                  </a:lnTo>
                  <a:lnTo>
                    <a:pt x="94996" y="297942"/>
                  </a:lnTo>
                  <a:lnTo>
                    <a:pt x="122428" y="402844"/>
                  </a:lnTo>
                  <a:lnTo>
                    <a:pt x="118110" y="401701"/>
                  </a:lnTo>
                  <a:lnTo>
                    <a:pt x="19685" y="375412"/>
                  </a:lnTo>
                  <a:lnTo>
                    <a:pt x="0" y="395732"/>
                  </a:lnTo>
                  <a:lnTo>
                    <a:pt x="121031" y="520319"/>
                  </a:lnTo>
                  <a:lnTo>
                    <a:pt x="137668" y="503301"/>
                  </a:lnTo>
                  <a:lnTo>
                    <a:pt x="39116" y="402082"/>
                  </a:lnTo>
                  <a:lnTo>
                    <a:pt x="39497" y="401701"/>
                  </a:lnTo>
                  <a:lnTo>
                    <a:pt x="151384" y="432689"/>
                  </a:lnTo>
                  <a:lnTo>
                    <a:pt x="143510" y="402844"/>
                  </a:lnTo>
                  <a:lnTo>
                    <a:pt x="120777" y="316738"/>
                  </a:lnTo>
                  <a:lnTo>
                    <a:pt x="121031" y="316357"/>
                  </a:lnTo>
                  <a:lnTo>
                    <a:pt x="220218" y="418338"/>
                  </a:lnTo>
                  <a:lnTo>
                    <a:pt x="236728" y="401447"/>
                  </a:lnTo>
                  <a:close/>
                </a:path>
                <a:path w="557529" h="520700">
                  <a:moveTo>
                    <a:pt x="334518" y="299085"/>
                  </a:moveTo>
                  <a:lnTo>
                    <a:pt x="331343" y="295910"/>
                  </a:lnTo>
                  <a:lnTo>
                    <a:pt x="320802" y="285115"/>
                  </a:lnTo>
                  <a:lnTo>
                    <a:pt x="319786" y="287909"/>
                  </a:lnTo>
                  <a:lnTo>
                    <a:pt x="318389" y="290322"/>
                  </a:lnTo>
                  <a:lnTo>
                    <a:pt x="316484" y="292227"/>
                  </a:lnTo>
                  <a:lnTo>
                    <a:pt x="312928" y="295910"/>
                  </a:lnTo>
                  <a:lnTo>
                    <a:pt x="308864" y="295402"/>
                  </a:lnTo>
                  <a:lnTo>
                    <a:pt x="299720" y="286131"/>
                  </a:lnTo>
                  <a:lnTo>
                    <a:pt x="283083" y="268947"/>
                  </a:lnTo>
                  <a:lnTo>
                    <a:pt x="283083" y="309118"/>
                  </a:lnTo>
                  <a:lnTo>
                    <a:pt x="283083" y="310007"/>
                  </a:lnTo>
                  <a:lnTo>
                    <a:pt x="280670" y="327279"/>
                  </a:lnTo>
                  <a:lnTo>
                    <a:pt x="278003" y="334137"/>
                  </a:lnTo>
                  <a:lnTo>
                    <a:pt x="273558" y="338582"/>
                  </a:lnTo>
                  <a:lnTo>
                    <a:pt x="269748" y="342646"/>
                  </a:lnTo>
                  <a:lnTo>
                    <a:pt x="264922" y="344932"/>
                  </a:lnTo>
                  <a:lnTo>
                    <a:pt x="254127" y="345948"/>
                  </a:lnTo>
                  <a:lnTo>
                    <a:pt x="249428" y="344424"/>
                  </a:lnTo>
                  <a:lnTo>
                    <a:pt x="245872" y="340614"/>
                  </a:lnTo>
                  <a:lnTo>
                    <a:pt x="241681" y="336550"/>
                  </a:lnTo>
                  <a:lnTo>
                    <a:pt x="260477" y="295402"/>
                  </a:lnTo>
                  <a:lnTo>
                    <a:pt x="267081" y="286131"/>
                  </a:lnTo>
                  <a:lnTo>
                    <a:pt x="278130" y="298450"/>
                  </a:lnTo>
                  <a:lnTo>
                    <a:pt x="283083" y="309118"/>
                  </a:lnTo>
                  <a:lnTo>
                    <a:pt x="283083" y="268947"/>
                  </a:lnTo>
                  <a:lnTo>
                    <a:pt x="280670" y="266446"/>
                  </a:lnTo>
                  <a:lnTo>
                    <a:pt x="264922" y="250317"/>
                  </a:lnTo>
                  <a:lnTo>
                    <a:pt x="258318" y="246380"/>
                  </a:lnTo>
                  <a:lnTo>
                    <a:pt x="242824" y="242189"/>
                  </a:lnTo>
                  <a:lnTo>
                    <a:pt x="188595" y="287909"/>
                  </a:lnTo>
                  <a:lnTo>
                    <a:pt x="184658" y="300355"/>
                  </a:lnTo>
                  <a:lnTo>
                    <a:pt x="202184" y="318389"/>
                  </a:lnTo>
                  <a:lnTo>
                    <a:pt x="203454" y="308102"/>
                  </a:lnTo>
                  <a:lnTo>
                    <a:pt x="205105" y="299466"/>
                  </a:lnTo>
                  <a:lnTo>
                    <a:pt x="228092" y="269367"/>
                  </a:lnTo>
                  <a:lnTo>
                    <a:pt x="232156" y="267335"/>
                  </a:lnTo>
                  <a:lnTo>
                    <a:pt x="236474" y="266446"/>
                  </a:lnTo>
                  <a:lnTo>
                    <a:pt x="245872" y="267081"/>
                  </a:lnTo>
                  <a:lnTo>
                    <a:pt x="250317" y="269113"/>
                  </a:lnTo>
                  <a:lnTo>
                    <a:pt x="254254" y="272923"/>
                  </a:lnTo>
                  <a:lnTo>
                    <a:pt x="239649" y="291846"/>
                  </a:lnTo>
                  <a:lnTo>
                    <a:pt x="229997" y="305562"/>
                  </a:lnTo>
                  <a:lnTo>
                    <a:pt x="226314" y="312547"/>
                  </a:lnTo>
                  <a:lnTo>
                    <a:pt x="220218" y="326898"/>
                  </a:lnTo>
                  <a:lnTo>
                    <a:pt x="219456" y="331343"/>
                  </a:lnTo>
                  <a:lnTo>
                    <a:pt x="219329" y="336550"/>
                  </a:lnTo>
                  <a:lnTo>
                    <a:pt x="219583" y="340614"/>
                  </a:lnTo>
                  <a:lnTo>
                    <a:pt x="253619" y="370332"/>
                  </a:lnTo>
                  <a:lnTo>
                    <a:pt x="260350" y="369697"/>
                  </a:lnTo>
                  <a:lnTo>
                    <a:pt x="292989" y="345948"/>
                  </a:lnTo>
                  <a:lnTo>
                    <a:pt x="296418" y="328676"/>
                  </a:lnTo>
                  <a:lnTo>
                    <a:pt x="295910" y="321564"/>
                  </a:lnTo>
                  <a:lnTo>
                    <a:pt x="294513" y="314706"/>
                  </a:lnTo>
                  <a:lnTo>
                    <a:pt x="294894" y="314325"/>
                  </a:lnTo>
                  <a:lnTo>
                    <a:pt x="304546" y="323977"/>
                  </a:lnTo>
                  <a:lnTo>
                    <a:pt x="314325" y="323596"/>
                  </a:lnTo>
                  <a:lnTo>
                    <a:pt x="323342" y="314325"/>
                  </a:lnTo>
                  <a:lnTo>
                    <a:pt x="327533" y="310007"/>
                  </a:lnTo>
                  <a:lnTo>
                    <a:pt x="330962" y="305181"/>
                  </a:lnTo>
                  <a:lnTo>
                    <a:pt x="334518" y="299085"/>
                  </a:lnTo>
                  <a:close/>
                </a:path>
                <a:path w="557529" h="520700">
                  <a:moveTo>
                    <a:pt x="363982" y="270256"/>
                  </a:moveTo>
                  <a:lnTo>
                    <a:pt x="317500" y="222504"/>
                  </a:lnTo>
                  <a:lnTo>
                    <a:pt x="312547" y="212725"/>
                  </a:lnTo>
                  <a:lnTo>
                    <a:pt x="310896" y="201422"/>
                  </a:lnTo>
                  <a:lnTo>
                    <a:pt x="309499" y="191389"/>
                  </a:lnTo>
                  <a:lnTo>
                    <a:pt x="312039" y="182753"/>
                  </a:lnTo>
                  <a:lnTo>
                    <a:pt x="320167" y="174244"/>
                  </a:lnTo>
                  <a:lnTo>
                    <a:pt x="323977" y="171958"/>
                  </a:lnTo>
                  <a:lnTo>
                    <a:pt x="329438" y="169545"/>
                  </a:lnTo>
                  <a:lnTo>
                    <a:pt x="313055" y="152527"/>
                  </a:lnTo>
                  <a:lnTo>
                    <a:pt x="293370" y="178943"/>
                  </a:lnTo>
                  <a:lnTo>
                    <a:pt x="293370" y="189738"/>
                  </a:lnTo>
                  <a:lnTo>
                    <a:pt x="297053" y="201041"/>
                  </a:lnTo>
                  <a:lnTo>
                    <a:pt x="296799" y="201422"/>
                  </a:lnTo>
                  <a:lnTo>
                    <a:pt x="280035" y="186817"/>
                  </a:lnTo>
                  <a:lnTo>
                    <a:pt x="265176" y="202184"/>
                  </a:lnTo>
                  <a:lnTo>
                    <a:pt x="347599" y="287147"/>
                  </a:lnTo>
                  <a:lnTo>
                    <a:pt x="363982" y="270256"/>
                  </a:lnTo>
                  <a:close/>
                </a:path>
                <a:path w="557529" h="520700">
                  <a:moveTo>
                    <a:pt x="463169" y="156083"/>
                  </a:moveTo>
                  <a:lnTo>
                    <a:pt x="445770" y="138049"/>
                  </a:lnTo>
                  <a:lnTo>
                    <a:pt x="431419" y="173482"/>
                  </a:lnTo>
                  <a:lnTo>
                    <a:pt x="424434" y="180721"/>
                  </a:lnTo>
                  <a:lnTo>
                    <a:pt x="415671" y="184023"/>
                  </a:lnTo>
                  <a:lnTo>
                    <a:pt x="394970" y="183134"/>
                  </a:lnTo>
                  <a:lnTo>
                    <a:pt x="364871" y="132715"/>
                  </a:lnTo>
                  <a:lnTo>
                    <a:pt x="368427" y="123317"/>
                  </a:lnTo>
                  <a:lnTo>
                    <a:pt x="384429" y="106553"/>
                  </a:lnTo>
                  <a:lnTo>
                    <a:pt x="395605" y="101981"/>
                  </a:lnTo>
                  <a:lnTo>
                    <a:pt x="409575" y="100965"/>
                  </a:lnTo>
                  <a:lnTo>
                    <a:pt x="391795" y="82677"/>
                  </a:lnTo>
                  <a:lnTo>
                    <a:pt x="351409" y="109220"/>
                  </a:lnTo>
                  <a:lnTo>
                    <a:pt x="341376" y="140208"/>
                  </a:lnTo>
                  <a:lnTo>
                    <a:pt x="341757" y="151003"/>
                  </a:lnTo>
                  <a:lnTo>
                    <a:pt x="368808" y="197358"/>
                  </a:lnTo>
                  <a:lnTo>
                    <a:pt x="407924" y="209677"/>
                  </a:lnTo>
                  <a:lnTo>
                    <a:pt x="427863" y="204724"/>
                  </a:lnTo>
                  <a:lnTo>
                    <a:pt x="458978" y="168910"/>
                  </a:lnTo>
                  <a:lnTo>
                    <a:pt x="461264" y="162687"/>
                  </a:lnTo>
                  <a:lnTo>
                    <a:pt x="463169" y="156083"/>
                  </a:lnTo>
                  <a:close/>
                </a:path>
                <a:path w="557529" h="520700">
                  <a:moveTo>
                    <a:pt x="557530" y="71120"/>
                  </a:moveTo>
                  <a:lnTo>
                    <a:pt x="512699" y="24892"/>
                  </a:lnTo>
                  <a:lnTo>
                    <a:pt x="492633" y="4318"/>
                  </a:lnTo>
                  <a:lnTo>
                    <a:pt x="483108" y="0"/>
                  </a:lnTo>
                  <a:lnTo>
                    <a:pt x="432435" y="36195"/>
                  </a:lnTo>
                  <a:lnTo>
                    <a:pt x="431800" y="43053"/>
                  </a:lnTo>
                  <a:lnTo>
                    <a:pt x="432435" y="50038"/>
                  </a:lnTo>
                  <a:lnTo>
                    <a:pt x="434467" y="57150"/>
                  </a:lnTo>
                  <a:lnTo>
                    <a:pt x="434340" y="57404"/>
                  </a:lnTo>
                  <a:lnTo>
                    <a:pt x="381381" y="3175"/>
                  </a:lnTo>
                  <a:lnTo>
                    <a:pt x="364998" y="19939"/>
                  </a:lnTo>
                  <a:lnTo>
                    <a:pt x="486156" y="144653"/>
                  </a:lnTo>
                  <a:lnTo>
                    <a:pt x="502539" y="127762"/>
                  </a:lnTo>
                  <a:lnTo>
                    <a:pt x="455676" y="79629"/>
                  </a:lnTo>
                  <a:lnTo>
                    <a:pt x="450215" y="69596"/>
                  </a:lnTo>
                  <a:lnTo>
                    <a:pt x="448310" y="57404"/>
                  </a:lnTo>
                  <a:lnTo>
                    <a:pt x="446913" y="48641"/>
                  </a:lnTo>
                  <a:lnTo>
                    <a:pt x="449326" y="39878"/>
                  </a:lnTo>
                  <a:lnTo>
                    <a:pt x="456057" y="32893"/>
                  </a:lnTo>
                  <a:lnTo>
                    <a:pt x="461772" y="27178"/>
                  </a:lnTo>
                  <a:lnTo>
                    <a:pt x="467614" y="24892"/>
                  </a:lnTo>
                  <a:lnTo>
                    <a:pt x="479552" y="27178"/>
                  </a:lnTo>
                  <a:lnTo>
                    <a:pt x="485394" y="30480"/>
                  </a:lnTo>
                  <a:lnTo>
                    <a:pt x="541274" y="88011"/>
                  </a:lnTo>
                  <a:lnTo>
                    <a:pt x="557530" y="71120"/>
                  </a:lnTo>
                  <a:close/>
                </a:path>
              </a:pathLst>
            </a:custGeom>
            <a:solidFill>
              <a:srgbClr val="FBE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4752" y="5047487"/>
              <a:ext cx="384048" cy="4476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9967" y="5010911"/>
              <a:ext cx="329184" cy="4389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35455" y="5065775"/>
              <a:ext cx="457200" cy="41147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02967" y="5056631"/>
              <a:ext cx="320040" cy="3200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5023593" y="4992623"/>
              <a:ext cx="557530" cy="558165"/>
            </a:xfrm>
            <a:custGeom>
              <a:avLst/>
              <a:gdLst/>
              <a:ahLst/>
              <a:cxnLst/>
              <a:rect l="l" t="t" r="r" b="b"/>
              <a:pathLst>
                <a:path w="557530" h="558164">
                  <a:moveTo>
                    <a:pt x="169672" y="460756"/>
                  </a:moveTo>
                  <a:lnTo>
                    <a:pt x="161163" y="456946"/>
                  </a:lnTo>
                  <a:lnTo>
                    <a:pt x="87249" y="424002"/>
                  </a:lnTo>
                  <a:lnTo>
                    <a:pt x="87249" y="447421"/>
                  </a:lnTo>
                  <a:lnTo>
                    <a:pt x="56769" y="477774"/>
                  </a:lnTo>
                  <a:lnTo>
                    <a:pt x="27559" y="418846"/>
                  </a:lnTo>
                  <a:lnTo>
                    <a:pt x="27940" y="418846"/>
                  </a:lnTo>
                  <a:lnTo>
                    <a:pt x="87249" y="447421"/>
                  </a:lnTo>
                  <a:lnTo>
                    <a:pt x="87249" y="424002"/>
                  </a:lnTo>
                  <a:lnTo>
                    <a:pt x="75692" y="418846"/>
                  </a:lnTo>
                  <a:lnTo>
                    <a:pt x="15875" y="392176"/>
                  </a:lnTo>
                  <a:lnTo>
                    <a:pt x="0" y="407416"/>
                  </a:lnTo>
                  <a:lnTo>
                    <a:pt x="70485" y="557784"/>
                  </a:lnTo>
                  <a:lnTo>
                    <a:pt x="88773" y="540639"/>
                  </a:lnTo>
                  <a:lnTo>
                    <a:pt x="66802" y="496824"/>
                  </a:lnTo>
                  <a:lnTo>
                    <a:pt x="85852" y="477774"/>
                  </a:lnTo>
                  <a:lnTo>
                    <a:pt x="106934" y="456946"/>
                  </a:lnTo>
                  <a:lnTo>
                    <a:pt x="151257" y="479679"/>
                  </a:lnTo>
                  <a:lnTo>
                    <a:pt x="169672" y="460756"/>
                  </a:lnTo>
                  <a:close/>
                </a:path>
                <a:path w="557530" h="558164">
                  <a:moveTo>
                    <a:pt x="246634" y="384556"/>
                  </a:moveTo>
                  <a:lnTo>
                    <a:pt x="170561" y="310261"/>
                  </a:lnTo>
                  <a:lnTo>
                    <a:pt x="155575" y="325501"/>
                  </a:lnTo>
                  <a:lnTo>
                    <a:pt x="191262" y="359791"/>
                  </a:lnTo>
                  <a:lnTo>
                    <a:pt x="199390" y="367411"/>
                  </a:lnTo>
                  <a:lnTo>
                    <a:pt x="203962" y="376936"/>
                  </a:lnTo>
                  <a:lnTo>
                    <a:pt x="206756" y="394081"/>
                  </a:lnTo>
                  <a:lnTo>
                    <a:pt x="204343" y="401701"/>
                  </a:lnTo>
                  <a:lnTo>
                    <a:pt x="193040" y="413131"/>
                  </a:lnTo>
                  <a:lnTo>
                    <a:pt x="187579" y="415036"/>
                  </a:lnTo>
                  <a:lnTo>
                    <a:pt x="181864" y="415036"/>
                  </a:lnTo>
                  <a:lnTo>
                    <a:pt x="176149" y="413131"/>
                  </a:lnTo>
                  <a:lnTo>
                    <a:pt x="170561" y="409321"/>
                  </a:lnTo>
                  <a:lnTo>
                    <a:pt x="165608" y="405511"/>
                  </a:lnTo>
                  <a:lnTo>
                    <a:pt x="119888" y="359791"/>
                  </a:lnTo>
                  <a:lnTo>
                    <a:pt x="104775" y="375031"/>
                  </a:lnTo>
                  <a:lnTo>
                    <a:pt x="154559" y="424561"/>
                  </a:lnTo>
                  <a:lnTo>
                    <a:pt x="163322" y="432181"/>
                  </a:lnTo>
                  <a:lnTo>
                    <a:pt x="172339" y="437896"/>
                  </a:lnTo>
                  <a:lnTo>
                    <a:pt x="191897" y="437896"/>
                  </a:lnTo>
                  <a:lnTo>
                    <a:pt x="200787" y="434086"/>
                  </a:lnTo>
                  <a:lnTo>
                    <a:pt x="208788" y="426466"/>
                  </a:lnTo>
                  <a:lnTo>
                    <a:pt x="215392" y="416941"/>
                  </a:lnTo>
                  <a:lnTo>
                    <a:pt x="216281" y="415036"/>
                  </a:lnTo>
                  <a:lnTo>
                    <a:pt x="219202" y="409321"/>
                  </a:lnTo>
                  <a:lnTo>
                    <a:pt x="220345" y="397891"/>
                  </a:lnTo>
                  <a:lnTo>
                    <a:pt x="218694" y="386461"/>
                  </a:lnTo>
                  <a:lnTo>
                    <a:pt x="219075" y="386461"/>
                  </a:lnTo>
                  <a:lnTo>
                    <a:pt x="232791" y="397891"/>
                  </a:lnTo>
                  <a:lnTo>
                    <a:pt x="244729" y="386461"/>
                  </a:lnTo>
                  <a:lnTo>
                    <a:pt x="246634" y="384556"/>
                  </a:lnTo>
                  <a:close/>
                </a:path>
                <a:path w="557530" h="558164">
                  <a:moveTo>
                    <a:pt x="353441" y="325501"/>
                  </a:moveTo>
                  <a:lnTo>
                    <a:pt x="328549" y="285496"/>
                  </a:lnTo>
                  <a:lnTo>
                    <a:pt x="298958" y="257048"/>
                  </a:lnTo>
                  <a:lnTo>
                    <a:pt x="295910" y="254114"/>
                  </a:lnTo>
                  <a:lnTo>
                    <a:pt x="295910" y="304546"/>
                  </a:lnTo>
                  <a:lnTo>
                    <a:pt x="293116" y="312166"/>
                  </a:lnTo>
                  <a:lnTo>
                    <a:pt x="286766" y="317881"/>
                  </a:lnTo>
                  <a:lnTo>
                    <a:pt x="280797" y="323596"/>
                  </a:lnTo>
                  <a:lnTo>
                    <a:pt x="273431" y="325501"/>
                  </a:lnTo>
                  <a:lnTo>
                    <a:pt x="256540" y="325501"/>
                  </a:lnTo>
                  <a:lnTo>
                    <a:pt x="229108" y="279781"/>
                  </a:lnTo>
                  <a:lnTo>
                    <a:pt x="232156" y="272288"/>
                  </a:lnTo>
                  <a:lnTo>
                    <a:pt x="242951" y="262763"/>
                  </a:lnTo>
                  <a:lnTo>
                    <a:pt x="247777" y="258953"/>
                  </a:lnTo>
                  <a:lnTo>
                    <a:pt x="257429" y="257048"/>
                  </a:lnTo>
                  <a:lnTo>
                    <a:pt x="268224" y="257048"/>
                  </a:lnTo>
                  <a:lnTo>
                    <a:pt x="281940" y="270383"/>
                  </a:lnTo>
                  <a:lnTo>
                    <a:pt x="289560" y="278003"/>
                  </a:lnTo>
                  <a:lnTo>
                    <a:pt x="293751" y="285496"/>
                  </a:lnTo>
                  <a:lnTo>
                    <a:pt x="295910" y="304546"/>
                  </a:lnTo>
                  <a:lnTo>
                    <a:pt x="295910" y="254114"/>
                  </a:lnTo>
                  <a:lnTo>
                    <a:pt x="261493" y="220853"/>
                  </a:lnTo>
                  <a:lnTo>
                    <a:pt x="249809" y="232283"/>
                  </a:lnTo>
                  <a:lnTo>
                    <a:pt x="255016" y="243713"/>
                  </a:lnTo>
                  <a:lnTo>
                    <a:pt x="245872" y="243713"/>
                  </a:lnTo>
                  <a:lnTo>
                    <a:pt x="210185" y="270383"/>
                  </a:lnTo>
                  <a:lnTo>
                    <a:pt x="206756" y="287401"/>
                  </a:lnTo>
                  <a:lnTo>
                    <a:pt x="207518" y="296926"/>
                  </a:lnTo>
                  <a:lnTo>
                    <a:pt x="210312" y="306451"/>
                  </a:lnTo>
                  <a:lnTo>
                    <a:pt x="213487" y="315976"/>
                  </a:lnTo>
                  <a:lnTo>
                    <a:pt x="218440" y="323596"/>
                  </a:lnTo>
                  <a:lnTo>
                    <a:pt x="225679" y="329311"/>
                  </a:lnTo>
                  <a:lnTo>
                    <a:pt x="233807" y="336931"/>
                  </a:lnTo>
                  <a:lnTo>
                    <a:pt x="242697" y="342646"/>
                  </a:lnTo>
                  <a:lnTo>
                    <a:pt x="252222" y="346456"/>
                  </a:lnTo>
                  <a:lnTo>
                    <a:pt x="262255" y="346456"/>
                  </a:lnTo>
                  <a:lnTo>
                    <a:pt x="276352" y="348361"/>
                  </a:lnTo>
                  <a:lnTo>
                    <a:pt x="287909" y="344551"/>
                  </a:lnTo>
                  <a:lnTo>
                    <a:pt x="297434" y="335026"/>
                  </a:lnTo>
                  <a:lnTo>
                    <a:pt x="303403" y="327406"/>
                  </a:lnTo>
                  <a:lnTo>
                    <a:pt x="304165" y="325501"/>
                  </a:lnTo>
                  <a:lnTo>
                    <a:pt x="307340" y="317881"/>
                  </a:lnTo>
                  <a:lnTo>
                    <a:pt x="308991" y="308356"/>
                  </a:lnTo>
                  <a:lnTo>
                    <a:pt x="308610" y="296926"/>
                  </a:lnTo>
                  <a:lnTo>
                    <a:pt x="309245" y="296926"/>
                  </a:lnTo>
                  <a:lnTo>
                    <a:pt x="320167" y="308356"/>
                  </a:lnTo>
                  <a:lnTo>
                    <a:pt x="326898" y="315976"/>
                  </a:lnTo>
                  <a:lnTo>
                    <a:pt x="331597" y="327406"/>
                  </a:lnTo>
                  <a:lnTo>
                    <a:pt x="332105" y="333121"/>
                  </a:lnTo>
                  <a:lnTo>
                    <a:pt x="329819" y="346456"/>
                  </a:lnTo>
                  <a:lnTo>
                    <a:pt x="326898" y="352171"/>
                  </a:lnTo>
                  <a:lnTo>
                    <a:pt x="322326" y="355981"/>
                  </a:lnTo>
                  <a:lnTo>
                    <a:pt x="315976" y="363601"/>
                  </a:lnTo>
                  <a:lnTo>
                    <a:pt x="308991" y="367411"/>
                  </a:lnTo>
                  <a:lnTo>
                    <a:pt x="293751" y="371221"/>
                  </a:lnTo>
                  <a:lnTo>
                    <a:pt x="277749" y="371221"/>
                  </a:lnTo>
                  <a:lnTo>
                    <a:pt x="296418" y="390271"/>
                  </a:lnTo>
                  <a:lnTo>
                    <a:pt x="348234" y="354076"/>
                  </a:lnTo>
                  <a:lnTo>
                    <a:pt x="353441" y="325501"/>
                  </a:lnTo>
                  <a:close/>
                </a:path>
                <a:path w="557530" h="558164">
                  <a:moveTo>
                    <a:pt x="425196" y="209423"/>
                  </a:moveTo>
                  <a:lnTo>
                    <a:pt x="349123" y="133223"/>
                  </a:lnTo>
                  <a:lnTo>
                    <a:pt x="334137" y="148463"/>
                  </a:lnTo>
                  <a:lnTo>
                    <a:pt x="377698" y="192278"/>
                  </a:lnTo>
                  <a:lnTo>
                    <a:pt x="382524" y="199898"/>
                  </a:lnTo>
                  <a:lnTo>
                    <a:pt x="385191" y="218948"/>
                  </a:lnTo>
                  <a:lnTo>
                    <a:pt x="382905" y="226568"/>
                  </a:lnTo>
                  <a:lnTo>
                    <a:pt x="371475" y="237998"/>
                  </a:lnTo>
                  <a:lnTo>
                    <a:pt x="366141" y="239903"/>
                  </a:lnTo>
                  <a:lnTo>
                    <a:pt x="354584" y="237998"/>
                  </a:lnTo>
                  <a:lnTo>
                    <a:pt x="349123" y="234188"/>
                  </a:lnTo>
                  <a:lnTo>
                    <a:pt x="344170" y="228473"/>
                  </a:lnTo>
                  <a:lnTo>
                    <a:pt x="298196" y="184658"/>
                  </a:lnTo>
                  <a:lnTo>
                    <a:pt x="283337" y="197993"/>
                  </a:lnTo>
                  <a:lnTo>
                    <a:pt x="333121" y="247523"/>
                  </a:lnTo>
                  <a:lnTo>
                    <a:pt x="341757" y="257048"/>
                  </a:lnTo>
                  <a:lnTo>
                    <a:pt x="350901" y="260858"/>
                  </a:lnTo>
                  <a:lnTo>
                    <a:pt x="370332" y="260858"/>
                  </a:lnTo>
                  <a:lnTo>
                    <a:pt x="379222" y="257048"/>
                  </a:lnTo>
                  <a:lnTo>
                    <a:pt x="387350" y="249428"/>
                  </a:lnTo>
                  <a:lnTo>
                    <a:pt x="393827" y="241808"/>
                  </a:lnTo>
                  <a:lnTo>
                    <a:pt x="394589" y="239903"/>
                  </a:lnTo>
                  <a:lnTo>
                    <a:pt x="397637" y="232283"/>
                  </a:lnTo>
                  <a:lnTo>
                    <a:pt x="398780" y="222758"/>
                  </a:lnTo>
                  <a:lnTo>
                    <a:pt x="397256" y="211328"/>
                  </a:lnTo>
                  <a:lnTo>
                    <a:pt x="397637" y="211328"/>
                  </a:lnTo>
                  <a:lnTo>
                    <a:pt x="411353" y="222758"/>
                  </a:lnTo>
                  <a:lnTo>
                    <a:pt x="423164" y="211328"/>
                  </a:lnTo>
                  <a:lnTo>
                    <a:pt x="425196" y="209423"/>
                  </a:lnTo>
                  <a:close/>
                </a:path>
                <a:path w="557530" h="558164">
                  <a:moveTo>
                    <a:pt x="488823" y="131318"/>
                  </a:moveTo>
                  <a:lnTo>
                    <a:pt x="466725" y="100838"/>
                  </a:lnTo>
                  <a:lnTo>
                    <a:pt x="450342" y="102743"/>
                  </a:lnTo>
                  <a:lnTo>
                    <a:pt x="439674" y="108458"/>
                  </a:lnTo>
                  <a:lnTo>
                    <a:pt x="419989" y="119888"/>
                  </a:lnTo>
                  <a:lnTo>
                    <a:pt x="414782" y="123698"/>
                  </a:lnTo>
                  <a:lnTo>
                    <a:pt x="406273" y="125603"/>
                  </a:lnTo>
                  <a:lnTo>
                    <a:pt x="402971" y="125603"/>
                  </a:lnTo>
                  <a:lnTo>
                    <a:pt x="400431" y="121793"/>
                  </a:lnTo>
                  <a:lnTo>
                    <a:pt x="398018" y="119888"/>
                  </a:lnTo>
                  <a:lnTo>
                    <a:pt x="409956" y="97028"/>
                  </a:lnTo>
                  <a:lnTo>
                    <a:pt x="414147" y="93218"/>
                  </a:lnTo>
                  <a:lnTo>
                    <a:pt x="432943" y="83820"/>
                  </a:lnTo>
                  <a:lnTo>
                    <a:pt x="442595" y="83820"/>
                  </a:lnTo>
                  <a:lnTo>
                    <a:pt x="426720" y="66675"/>
                  </a:lnTo>
                  <a:lnTo>
                    <a:pt x="417195" y="70485"/>
                  </a:lnTo>
                  <a:lnTo>
                    <a:pt x="408305" y="74295"/>
                  </a:lnTo>
                  <a:lnTo>
                    <a:pt x="400304" y="80010"/>
                  </a:lnTo>
                  <a:lnTo>
                    <a:pt x="393192" y="87630"/>
                  </a:lnTo>
                  <a:lnTo>
                    <a:pt x="384048" y="95123"/>
                  </a:lnTo>
                  <a:lnTo>
                    <a:pt x="378841" y="104648"/>
                  </a:lnTo>
                  <a:lnTo>
                    <a:pt x="375920" y="125603"/>
                  </a:lnTo>
                  <a:lnTo>
                    <a:pt x="378714" y="133223"/>
                  </a:lnTo>
                  <a:lnTo>
                    <a:pt x="385445" y="138938"/>
                  </a:lnTo>
                  <a:lnTo>
                    <a:pt x="388366" y="142748"/>
                  </a:lnTo>
                  <a:lnTo>
                    <a:pt x="391160" y="144653"/>
                  </a:lnTo>
                  <a:lnTo>
                    <a:pt x="393954" y="144653"/>
                  </a:lnTo>
                  <a:lnTo>
                    <a:pt x="396494" y="146558"/>
                  </a:lnTo>
                  <a:lnTo>
                    <a:pt x="407797" y="146558"/>
                  </a:lnTo>
                  <a:lnTo>
                    <a:pt x="411861" y="144653"/>
                  </a:lnTo>
                  <a:lnTo>
                    <a:pt x="416179" y="144653"/>
                  </a:lnTo>
                  <a:lnTo>
                    <a:pt x="420116" y="142748"/>
                  </a:lnTo>
                  <a:lnTo>
                    <a:pt x="426720" y="138938"/>
                  </a:lnTo>
                  <a:lnTo>
                    <a:pt x="435610" y="133223"/>
                  </a:lnTo>
                  <a:lnTo>
                    <a:pt x="443865" y="127508"/>
                  </a:lnTo>
                  <a:lnTo>
                    <a:pt x="450342" y="125603"/>
                  </a:lnTo>
                  <a:lnTo>
                    <a:pt x="458724" y="123698"/>
                  </a:lnTo>
                  <a:lnTo>
                    <a:pt x="462026" y="123698"/>
                  </a:lnTo>
                  <a:lnTo>
                    <a:pt x="464693" y="127508"/>
                  </a:lnTo>
                  <a:lnTo>
                    <a:pt x="467995" y="129413"/>
                  </a:lnTo>
                  <a:lnTo>
                    <a:pt x="468757" y="133223"/>
                  </a:lnTo>
                  <a:lnTo>
                    <a:pt x="465582" y="144653"/>
                  </a:lnTo>
                  <a:lnTo>
                    <a:pt x="462407" y="148463"/>
                  </a:lnTo>
                  <a:lnTo>
                    <a:pt x="457962" y="154178"/>
                  </a:lnTo>
                  <a:lnTo>
                    <a:pt x="449580" y="159893"/>
                  </a:lnTo>
                  <a:lnTo>
                    <a:pt x="439928" y="165608"/>
                  </a:lnTo>
                  <a:lnTo>
                    <a:pt x="429133" y="169418"/>
                  </a:lnTo>
                  <a:lnTo>
                    <a:pt x="417322" y="171323"/>
                  </a:lnTo>
                  <a:lnTo>
                    <a:pt x="434086" y="186563"/>
                  </a:lnTo>
                  <a:lnTo>
                    <a:pt x="438150" y="186563"/>
                  </a:lnTo>
                  <a:lnTo>
                    <a:pt x="441833" y="184658"/>
                  </a:lnTo>
                  <a:lnTo>
                    <a:pt x="448691" y="182753"/>
                  </a:lnTo>
                  <a:lnTo>
                    <a:pt x="452628" y="180848"/>
                  </a:lnTo>
                  <a:lnTo>
                    <a:pt x="457454" y="177038"/>
                  </a:lnTo>
                  <a:lnTo>
                    <a:pt x="462026" y="175133"/>
                  </a:lnTo>
                  <a:lnTo>
                    <a:pt x="485267" y="146558"/>
                  </a:lnTo>
                  <a:lnTo>
                    <a:pt x="488061" y="138938"/>
                  </a:lnTo>
                  <a:lnTo>
                    <a:pt x="488823" y="131318"/>
                  </a:lnTo>
                  <a:close/>
                </a:path>
                <a:path w="557530" h="558164">
                  <a:moveTo>
                    <a:pt x="557530" y="76200"/>
                  </a:moveTo>
                  <a:lnTo>
                    <a:pt x="543941" y="62865"/>
                  </a:lnTo>
                  <a:lnTo>
                    <a:pt x="542290" y="68580"/>
                  </a:lnTo>
                  <a:lnTo>
                    <a:pt x="539877" y="72390"/>
                  </a:lnTo>
                  <a:lnTo>
                    <a:pt x="529590" y="81915"/>
                  </a:lnTo>
                  <a:lnTo>
                    <a:pt x="522478" y="81915"/>
                  </a:lnTo>
                  <a:lnTo>
                    <a:pt x="515493" y="76200"/>
                  </a:lnTo>
                  <a:lnTo>
                    <a:pt x="488061" y="49530"/>
                  </a:lnTo>
                  <a:lnTo>
                    <a:pt x="474345" y="36195"/>
                  </a:lnTo>
                  <a:lnTo>
                    <a:pt x="487553" y="22860"/>
                  </a:lnTo>
                  <a:lnTo>
                    <a:pt x="495046" y="15240"/>
                  </a:lnTo>
                  <a:lnTo>
                    <a:pt x="482346" y="1905"/>
                  </a:lnTo>
                  <a:lnTo>
                    <a:pt x="461645" y="22860"/>
                  </a:lnTo>
                  <a:lnTo>
                    <a:pt x="438912" y="0"/>
                  </a:lnTo>
                  <a:lnTo>
                    <a:pt x="425196" y="13335"/>
                  </a:lnTo>
                  <a:lnTo>
                    <a:pt x="446405" y="38100"/>
                  </a:lnTo>
                  <a:lnTo>
                    <a:pt x="433832" y="49530"/>
                  </a:lnTo>
                  <a:lnTo>
                    <a:pt x="446405" y="62865"/>
                  </a:lnTo>
                  <a:lnTo>
                    <a:pt x="459105" y="49530"/>
                  </a:lnTo>
                  <a:lnTo>
                    <a:pt x="505079" y="95123"/>
                  </a:lnTo>
                  <a:lnTo>
                    <a:pt x="514858" y="102743"/>
                  </a:lnTo>
                  <a:lnTo>
                    <a:pt x="524891" y="104648"/>
                  </a:lnTo>
                  <a:lnTo>
                    <a:pt x="535051" y="100838"/>
                  </a:lnTo>
                  <a:lnTo>
                    <a:pt x="550291" y="89535"/>
                  </a:lnTo>
                  <a:lnTo>
                    <a:pt x="554355" y="83820"/>
                  </a:lnTo>
                  <a:lnTo>
                    <a:pt x="555117" y="81915"/>
                  </a:lnTo>
                  <a:lnTo>
                    <a:pt x="557530" y="76200"/>
                  </a:lnTo>
                  <a:close/>
                </a:path>
              </a:pathLst>
            </a:custGeom>
            <a:solidFill>
              <a:srgbClr val="FBE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409438" y="2325941"/>
            <a:ext cx="1381760" cy="5054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32740" marR="5080" indent="-320675">
              <a:lnSpc>
                <a:spcPct val="100800"/>
              </a:lnSpc>
              <a:spcBef>
                <a:spcPts val="120"/>
              </a:spcBef>
            </a:pPr>
            <a:r>
              <a:rPr sz="1550" b="1" spc="20" dirty="0">
                <a:solidFill>
                  <a:srgbClr val="F8BC79"/>
                </a:solidFill>
                <a:latin typeface="Arial"/>
                <a:cs typeface="Arial"/>
              </a:rPr>
              <a:t>Lowest</a:t>
            </a:r>
            <a:r>
              <a:rPr sz="1550" b="1" spc="210" dirty="0">
                <a:solidFill>
                  <a:srgbClr val="F8BC79"/>
                </a:solidFill>
                <a:latin typeface="Arial"/>
                <a:cs typeface="Arial"/>
              </a:rPr>
              <a:t> </a:t>
            </a:r>
            <a:r>
              <a:rPr sz="1550" b="1" spc="-5" dirty="0">
                <a:solidFill>
                  <a:srgbClr val="F8BC79"/>
                </a:solidFill>
                <a:latin typeface="Arial"/>
                <a:cs typeface="Arial"/>
              </a:rPr>
              <a:t>Gross </a:t>
            </a:r>
            <a:r>
              <a:rPr sz="1550" b="1" spc="-415" dirty="0">
                <a:solidFill>
                  <a:srgbClr val="F8BC79"/>
                </a:solidFill>
                <a:latin typeface="Arial"/>
                <a:cs typeface="Arial"/>
              </a:rPr>
              <a:t> </a:t>
            </a:r>
            <a:r>
              <a:rPr sz="1550" b="1" spc="-5" dirty="0">
                <a:solidFill>
                  <a:srgbClr val="F8BC79"/>
                </a:solidFill>
                <a:latin typeface="Arial"/>
                <a:cs typeface="Arial"/>
              </a:rPr>
              <a:t>Sales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28320" y="953071"/>
            <a:ext cx="1418590" cy="5054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3215" marR="5080" indent="-311150">
              <a:lnSpc>
                <a:spcPct val="100800"/>
              </a:lnSpc>
              <a:spcBef>
                <a:spcPts val="120"/>
              </a:spcBef>
            </a:pPr>
            <a:r>
              <a:rPr sz="1550" b="1" spc="-10" dirty="0">
                <a:solidFill>
                  <a:srgbClr val="F8BC79"/>
                </a:solidFill>
                <a:latin typeface="Arial"/>
                <a:cs typeface="Arial"/>
              </a:rPr>
              <a:t>Highest</a:t>
            </a:r>
            <a:r>
              <a:rPr sz="1550" b="1" spc="340" dirty="0">
                <a:solidFill>
                  <a:srgbClr val="F8BC79"/>
                </a:solidFill>
                <a:latin typeface="Arial"/>
                <a:cs typeface="Arial"/>
              </a:rPr>
              <a:t> </a:t>
            </a:r>
            <a:r>
              <a:rPr sz="1550" b="1" spc="-5" dirty="0">
                <a:solidFill>
                  <a:srgbClr val="F8BC79"/>
                </a:solidFill>
                <a:latin typeface="Arial"/>
                <a:cs typeface="Arial"/>
              </a:rPr>
              <a:t>Gross </a:t>
            </a:r>
            <a:r>
              <a:rPr sz="1550" b="1" spc="-415" dirty="0">
                <a:solidFill>
                  <a:srgbClr val="F8BC79"/>
                </a:solidFill>
                <a:latin typeface="Arial"/>
                <a:cs typeface="Arial"/>
              </a:rPr>
              <a:t> </a:t>
            </a:r>
            <a:r>
              <a:rPr sz="1550" b="1" spc="-5" dirty="0">
                <a:solidFill>
                  <a:srgbClr val="F8BC79"/>
                </a:solidFill>
                <a:latin typeface="Arial"/>
                <a:cs typeface="Arial"/>
              </a:rPr>
              <a:t>Sales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889613" y="5856160"/>
            <a:ext cx="39116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85" dirty="0">
                <a:solidFill>
                  <a:srgbClr val="FFFFFF"/>
                </a:solidFill>
                <a:latin typeface="Arial Black"/>
                <a:cs typeface="Arial Black"/>
              </a:rPr>
              <a:t>2021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92164" y="5819330"/>
            <a:ext cx="4279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07053" y="3346255"/>
            <a:ext cx="1229995" cy="69659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601980">
              <a:lnSpc>
                <a:spcPct val="100000"/>
              </a:lnSpc>
              <a:spcBef>
                <a:spcPts val="869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9.58</a:t>
            </a:r>
            <a:r>
              <a:rPr sz="1550" b="1" spc="-2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550" b="1" spc="5" dirty="0">
                <a:solidFill>
                  <a:srgbClr val="DAE1F3"/>
                </a:solidFill>
                <a:latin typeface="Arial"/>
                <a:cs typeface="Arial"/>
              </a:rPr>
              <a:t>9.76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69984" y="4103941"/>
            <a:ext cx="64198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5" dirty="0">
                <a:solidFill>
                  <a:srgbClr val="DAE1F3"/>
                </a:solidFill>
                <a:latin typeface="Arial"/>
                <a:cs typeface="Arial"/>
              </a:rPr>
              <a:t>5.64</a:t>
            </a:r>
            <a:r>
              <a:rPr sz="1550" b="1" spc="-3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55204" y="3936301"/>
            <a:ext cx="545465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35" dirty="0">
                <a:solidFill>
                  <a:srgbClr val="DAE1F3"/>
                </a:solidFill>
                <a:latin typeface="Arial"/>
                <a:cs typeface="Arial"/>
              </a:rPr>
              <a:t>5</a:t>
            </a:r>
            <a:r>
              <a:rPr sz="1350" b="1" spc="-20" dirty="0">
                <a:solidFill>
                  <a:srgbClr val="DAE1F3"/>
                </a:solidFill>
                <a:latin typeface="Arial"/>
                <a:cs typeface="Arial"/>
              </a:rPr>
              <a:t>.</a:t>
            </a:r>
            <a:r>
              <a:rPr sz="1350" b="1" spc="35" dirty="0">
                <a:solidFill>
                  <a:srgbClr val="DAE1F3"/>
                </a:solidFill>
                <a:latin typeface="Arial"/>
                <a:cs typeface="Arial"/>
              </a:rPr>
              <a:t>1</a:t>
            </a:r>
            <a:r>
              <a:rPr sz="1350" b="1" spc="10" dirty="0">
                <a:solidFill>
                  <a:srgbClr val="DAE1F3"/>
                </a:solidFill>
                <a:latin typeface="Arial"/>
                <a:cs typeface="Arial"/>
              </a:rPr>
              <a:t>5</a:t>
            </a:r>
            <a:r>
              <a:rPr sz="1350" b="1" spc="-13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350" b="1" spc="1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3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06666" y="4138104"/>
            <a:ext cx="65087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5" dirty="0">
                <a:solidFill>
                  <a:srgbClr val="DAE1F3"/>
                </a:solidFill>
                <a:latin typeface="Arial"/>
                <a:cs typeface="Arial"/>
              </a:rPr>
              <a:t>3.43</a:t>
            </a:r>
            <a:r>
              <a:rPr sz="1550" b="1" spc="4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37630" y="4443603"/>
            <a:ext cx="130429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b="1" spc="52" baseline="-18518" dirty="0">
                <a:solidFill>
                  <a:srgbClr val="DAE1F3"/>
                </a:solidFill>
                <a:latin typeface="Arial"/>
                <a:cs typeface="Arial"/>
              </a:rPr>
              <a:t>0</a:t>
            </a:r>
            <a:r>
              <a:rPr sz="2025" b="1" spc="-30" baseline="-18518" dirty="0">
                <a:solidFill>
                  <a:srgbClr val="DAE1F3"/>
                </a:solidFill>
                <a:latin typeface="Arial"/>
                <a:cs typeface="Arial"/>
              </a:rPr>
              <a:t>.</a:t>
            </a:r>
            <a:r>
              <a:rPr sz="2025" b="1" spc="52" baseline="-18518" dirty="0">
                <a:solidFill>
                  <a:srgbClr val="DAE1F3"/>
                </a:solidFill>
                <a:latin typeface="Arial"/>
                <a:cs typeface="Arial"/>
              </a:rPr>
              <a:t>8</a:t>
            </a:r>
            <a:r>
              <a:rPr sz="2025" b="1" spc="15" baseline="-18518" dirty="0">
                <a:solidFill>
                  <a:srgbClr val="DAE1F3"/>
                </a:solidFill>
                <a:latin typeface="Arial"/>
                <a:cs typeface="Arial"/>
              </a:rPr>
              <a:t>0</a:t>
            </a:r>
            <a:r>
              <a:rPr sz="2025" b="1" spc="-187" baseline="-18518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2025" b="1" spc="22" baseline="-18518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r>
              <a:rPr sz="2025" b="1" baseline="-18518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2025" b="1" spc="-157" baseline="-18518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-5" dirty="0">
                <a:solidFill>
                  <a:srgbClr val="DAE1F3"/>
                </a:solidFill>
                <a:latin typeface="Arial"/>
                <a:cs typeface="Arial"/>
              </a:rPr>
              <a:t>1.5</a:t>
            </a:r>
            <a:r>
              <a:rPr sz="1550" b="1" spc="15" dirty="0">
                <a:solidFill>
                  <a:srgbClr val="DAE1F3"/>
                </a:solidFill>
                <a:latin typeface="Arial"/>
                <a:cs typeface="Arial"/>
              </a:rPr>
              <a:t>9</a:t>
            </a:r>
            <a:r>
              <a:rPr sz="1550" b="1" spc="130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58207" y="4562094"/>
            <a:ext cx="64135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dirty="0">
                <a:solidFill>
                  <a:srgbClr val="DAE1F3"/>
                </a:solidFill>
                <a:latin typeface="Arial"/>
                <a:cs typeface="Arial"/>
              </a:rPr>
              <a:t>0.77</a:t>
            </a:r>
            <a:r>
              <a:rPr sz="1550" b="1" spc="-15" dirty="0">
                <a:solidFill>
                  <a:srgbClr val="DAE1F3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DAE1F3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48361" y="6717220"/>
            <a:ext cx="3378200" cy="406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505"/>
              </a:lnSpc>
              <a:spcBef>
                <a:spcPts val="90"/>
              </a:spcBef>
            </a:pP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  <a:p>
            <a:pPr marL="551815">
              <a:lnSpc>
                <a:spcPts val="1505"/>
              </a:lnSpc>
              <a:tabLst>
                <a:tab pos="1420495" algn="l"/>
                <a:tab pos="2298700" algn="l"/>
                <a:tab pos="3177540" algn="l"/>
              </a:tabLst>
            </a:pPr>
            <a:r>
              <a:rPr sz="1450" spc="-26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6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6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6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3950" y="5824029"/>
            <a:ext cx="12192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53950" y="4931029"/>
            <a:ext cx="12192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53950" y="4037838"/>
            <a:ext cx="12192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0936" y="3721608"/>
            <a:ext cx="15572105" cy="5276215"/>
            <a:chOff x="630936" y="3721608"/>
            <a:chExt cx="15572105" cy="5276215"/>
          </a:xfrm>
        </p:grpSpPr>
        <p:sp>
          <p:nvSpPr>
            <p:cNvPr id="7" name="object 7"/>
            <p:cNvSpPr/>
            <p:nvPr/>
          </p:nvSpPr>
          <p:spPr>
            <a:xfrm>
              <a:off x="12783312" y="3721607"/>
              <a:ext cx="3419475" cy="3127375"/>
            </a:xfrm>
            <a:custGeom>
              <a:avLst/>
              <a:gdLst/>
              <a:ahLst/>
              <a:cxnLst/>
              <a:rect l="l" t="t" r="r" b="b"/>
              <a:pathLst>
                <a:path w="3419475" h="3127375">
                  <a:moveTo>
                    <a:pt x="785876" y="3126867"/>
                  </a:moveTo>
                  <a:lnTo>
                    <a:pt x="785495" y="54864"/>
                  </a:lnTo>
                  <a:lnTo>
                    <a:pt x="764540" y="15494"/>
                  </a:lnTo>
                  <a:lnTo>
                    <a:pt x="727075" y="0"/>
                  </a:lnTo>
                  <a:lnTo>
                    <a:pt x="58801" y="0"/>
                  </a:lnTo>
                  <a:lnTo>
                    <a:pt x="54610" y="393"/>
                  </a:lnTo>
                  <a:lnTo>
                    <a:pt x="15494" y="21463"/>
                  </a:lnTo>
                  <a:lnTo>
                    <a:pt x="0" y="58928"/>
                  </a:lnTo>
                  <a:lnTo>
                    <a:pt x="0" y="3126867"/>
                  </a:lnTo>
                  <a:lnTo>
                    <a:pt x="785876" y="3126867"/>
                  </a:lnTo>
                  <a:close/>
                </a:path>
                <a:path w="3419475" h="3127375">
                  <a:moveTo>
                    <a:pt x="1663700" y="3126867"/>
                  </a:moveTo>
                  <a:lnTo>
                    <a:pt x="1663319" y="210312"/>
                  </a:lnTo>
                  <a:lnTo>
                    <a:pt x="1642364" y="171069"/>
                  </a:lnTo>
                  <a:lnTo>
                    <a:pt x="1604899" y="155448"/>
                  </a:lnTo>
                  <a:lnTo>
                    <a:pt x="936498" y="155448"/>
                  </a:lnTo>
                  <a:lnTo>
                    <a:pt x="932434" y="155829"/>
                  </a:lnTo>
                  <a:lnTo>
                    <a:pt x="893318" y="176911"/>
                  </a:lnTo>
                  <a:lnTo>
                    <a:pt x="877824" y="214503"/>
                  </a:lnTo>
                  <a:lnTo>
                    <a:pt x="877824" y="3126867"/>
                  </a:lnTo>
                  <a:lnTo>
                    <a:pt x="1663700" y="3126867"/>
                  </a:lnTo>
                  <a:close/>
                </a:path>
                <a:path w="3419475" h="3127375">
                  <a:moveTo>
                    <a:pt x="2541524" y="3126613"/>
                  </a:moveTo>
                  <a:lnTo>
                    <a:pt x="2541143" y="932688"/>
                  </a:lnTo>
                  <a:lnTo>
                    <a:pt x="2520188" y="893318"/>
                  </a:lnTo>
                  <a:lnTo>
                    <a:pt x="2482723" y="877824"/>
                  </a:lnTo>
                  <a:lnTo>
                    <a:pt x="1814322" y="877824"/>
                  </a:lnTo>
                  <a:lnTo>
                    <a:pt x="1810258" y="878205"/>
                  </a:lnTo>
                  <a:lnTo>
                    <a:pt x="1771142" y="899287"/>
                  </a:lnTo>
                  <a:lnTo>
                    <a:pt x="1755648" y="936752"/>
                  </a:lnTo>
                  <a:lnTo>
                    <a:pt x="1755648" y="3126613"/>
                  </a:lnTo>
                  <a:lnTo>
                    <a:pt x="2541524" y="3126613"/>
                  </a:lnTo>
                  <a:close/>
                </a:path>
                <a:path w="3419475" h="3127375">
                  <a:moveTo>
                    <a:pt x="3419348" y="3127121"/>
                  </a:moveTo>
                  <a:lnTo>
                    <a:pt x="3418840" y="2249678"/>
                  </a:lnTo>
                  <a:lnTo>
                    <a:pt x="3397758" y="2210181"/>
                  </a:lnTo>
                  <a:lnTo>
                    <a:pt x="3359912" y="2194560"/>
                  </a:lnTo>
                  <a:lnTo>
                    <a:pt x="2683764" y="2194560"/>
                  </a:lnTo>
                  <a:lnTo>
                    <a:pt x="2679573" y="2194941"/>
                  </a:lnTo>
                  <a:lnTo>
                    <a:pt x="2639949" y="2216023"/>
                  </a:lnTo>
                  <a:lnTo>
                    <a:pt x="2624328" y="2253742"/>
                  </a:lnTo>
                  <a:lnTo>
                    <a:pt x="2624328" y="3127121"/>
                  </a:lnTo>
                  <a:lnTo>
                    <a:pt x="3419348" y="3127121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5728" y="4645152"/>
              <a:ext cx="4526280" cy="17465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936" y="8065009"/>
              <a:ext cx="73151" cy="731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936" y="8933688"/>
              <a:ext cx="73151" cy="640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06259" y="1113878"/>
            <a:ext cx="16934815" cy="1965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0"/>
              </a:spcBef>
            </a:pP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27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quarter</a:t>
            </a:r>
            <a:r>
              <a:rPr sz="27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2020,</a:t>
            </a:r>
            <a:r>
              <a:rPr sz="27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got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maximum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total_sold_quantity?</a:t>
            </a:r>
            <a:r>
              <a:rPr sz="27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sz="27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70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contains</a:t>
            </a:r>
            <a:r>
              <a:rPr sz="27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fields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sorted</a:t>
            </a:r>
            <a:r>
              <a:rPr sz="270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7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total_sold_quantity,</a:t>
            </a:r>
            <a:endParaRPr sz="2700">
              <a:latin typeface="Verdana"/>
              <a:cs typeface="Verdana"/>
            </a:endParaRPr>
          </a:p>
          <a:p>
            <a:pPr marL="12700" marR="12112625">
              <a:lnSpc>
                <a:spcPct val="115599"/>
              </a:lnSpc>
              <a:spcBef>
                <a:spcPts val="5"/>
              </a:spcBef>
            </a:pPr>
            <a:r>
              <a:rPr sz="2700" spc="60" dirty="0">
                <a:solidFill>
                  <a:srgbClr val="A6A6A6"/>
                </a:solidFill>
                <a:latin typeface="Verdana"/>
                <a:cs typeface="Verdana"/>
              </a:rPr>
              <a:t>quarters </a:t>
            </a:r>
            <a:r>
              <a:rPr sz="2700" spc="6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2700" spc="20" dirty="0">
                <a:solidFill>
                  <a:srgbClr val="A6A6A6"/>
                </a:solidFill>
                <a:latin typeface="Verdana"/>
                <a:cs typeface="Verdana"/>
              </a:rPr>
              <a:t>total_sold_quantity_in_mln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8774" y="465328"/>
            <a:ext cx="239395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630" dirty="0">
                <a:solidFill>
                  <a:srgbClr val="F79546"/>
                </a:solidFill>
              </a:rPr>
              <a:t>R</a:t>
            </a:r>
            <a:r>
              <a:rPr sz="3750" spc="-475" dirty="0">
                <a:solidFill>
                  <a:srgbClr val="F79546"/>
                </a:solidFill>
              </a:rPr>
              <a:t>E</a:t>
            </a:r>
            <a:r>
              <a:rPr sz="3750" spc="-455" dirty="0">
                <a:solidFill>
                  <a:srgbClr val="F79546"/>
                </a:solidFill>
              </a:rPr>
              <a:t>Q</a:t>
            </a:r>
            <a:r>
              <a:rPr sz="3750" spc="-530" dirty="0">
                <a:solidFill>
                  <a:srgbClr val="F79546"/>
                </a:solidFill>
              </a:rPr>
              <a:t>U</a:t>
            </a:r>
            <a:r>
              <a:rPr sz="3750" spc="-475" dirty="0">
                <a:solidFill>
                  <a:srgbClr val="F79546"/>
                </a:solidFill>
              </a:rPr>
              <a:t>E</a:t>
            </a:r>
            <a:r>
              <a:rPr sz="3750" spc="-725" dirty="0">
                <a:solidFill>
                  <a:srgbClr val="F79546"/>
                </a:solidFill>
              </a:rPr>
              <a:t>S</a:t>
            </a:r>
            <a:r>
              <a:rPr sz="3750" spc="-300" dirty="0">
                <a:solidFill>
                  <a:srgbClr val="F79546"/>
                </a:solidFill>
              </a:rPr>
              <a:t>T</a:t>
            </a:r>
            <a:r>
              <a:rPr sz="3750" spc="-1019" dirty="0">
                <a:solidFill>
                  <a:srgbClr val="F79546"/>
                </a:solidFill>
              </a:rPr>
              <a:t> </a:t>
            </a:r>
            <a:r>
              <a:rPr sz="3750" spc="-225" dirty="0">
                <a:solidFill>
                  <a:srgbClr val="F79546"/>
                </a:solidFill>
              </a:rPr>
              <a:t>8</a:t>
            </a:r>
            <a:endParaRPr sz="3750"/>
          </a:p>
        </p:txBody>
      </p:sp>
      <p:sp>
        <p:nvSpPr>
          <p:cNvPr id="13" name="object 13"/>
          <p:cNvSpPr txBox="1"/>
          <p:nvPr/>
        </p:nvSpPr>
        <p:spPr>
          <a:xfrm>
            <a:off x="645985" y="3572383"/>
            <a:ext cx="182245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b="1" spc="-455" dirty="0">
                <a:solidFill>
                  <a:srgbClr val="F79546"/>
                </a:solidFill>
                <a:latin typeface="Verdana"/>
                <a:cs typeface="Verdana"/>
              </a:rPr>
              <a:t>O</a:t>
            </a:r>
            <a:r>
              <a:rPr sz="3750" b="1" spc="-525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755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r>
              <a:rPr sz="3750" b="1" spc="-450" dirty="0">
                <a:solidFill>
                  <a:srgbClr val="F79546"/>
                </a:solidFill>
                <a:latin typeface="Verdana"/>
                <a:cs typeface="Verdana"/>
              </a:rPr>
              <a:t>P</a:t>
            </a:r>
            <a:r>
              <a:rPr sz="3750" b="1" spc="-525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300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456" y="7163278"/>
            <a:ext cx="17185005" cy="27997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3750" b="1" spc="-755" dirty="0">
                <a:solidFill>
                  <a:srgbClr val="F79546"/>
                </a:solidFill>
                <a:latin typeface="Verdana"/>
                <a:cs typeface="Verdana"/>
              </a:rPr>
              <a:t>INSIGHTS</a:t>
            </a:r>
            <a:endParaRPr sz="3750">
              <a:latin typeface="Verdana"/>
              <a:cs typeface="Verdana"/>
            </a:endParaRPr>
          </a:p>
          <a:p>
            <a:pPr marL="222885" marR="615315">
              <a:lnSpc>
                <a:spcPct val="104600"/>
              </a:lnSpc>
              <a:spcBef>
                <a:spcPts val="75"/>
              </a:spcBef>
            </a:pP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third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quarter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fiscal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year</a:t>
            </a:r>
            <a:r>
              <a:rPr sz="270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  <a:r>
              <a:rPr sz="270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(March,</a:t>
            </a:r>
            <a:r>
              <a:rPr sz="270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April,</a:t>
            </a:r>
            <a:r>
              <a:rPr sz="27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May),</a:t>
            </a:r>
            <a:r>
              <a:rPr sz="27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Verdana"/>
                <a:cs typeface="Verdana"/>
              </a:rPr>
              <a:t>marked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Verdana"/>
                <a:cs typeface="Verdana"/>
              </a:rPr>
              <a:t>peak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5" dirty="0">
                <a:solidFill>
                  <a:srgbClr val="FFFFFF"/>
                </a:solidFill>
                <a:latin typeface="Verdana"/>
                <a:cs typeface="Verdana"/>
              </a:rPr>
              <a:t>COVID-19</a:t>
            </a:r>
            <a:r>
              <a:rPr sz="27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widespread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lockdowns</a:t>
            </a: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impacting</a:t>
            </a:r>
            <a:r>
              <a:rPr sz="2700" spc="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businesses,</a:t>
            </a:r>
            <a:r>
              <a:rPr sz="2700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sold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quantity</a:t>
            </a: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Verdana"/>
                <a:cs typeface="Verdana"/>
              </a:rPr>
              <a:t>plummeted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7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75" dirty="0">
                <a:solidFill>
                  <a:srgbClr val="FFFFFF"/>
                </a:solidFill>
                <a:latin typeface="Verdana"/>
                <a:cs typeface="Verdana"/>
              </a:rPr>
              <a:t>2.1</a:t>
            </a:r>
            <a:r>
              <a:rPr sz="27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million.</a:t>
            </a:r>
            <a:endParaRPr sz="2700">
              <a:latin typeface="Verdana"/>
              <a:cs typeface="Verdana"/>
            </a:endParaRPr>
          </a:p>
          <a:p>
            <a:pPr marL="222885" marR="5080">
              <a:lnSpc>
                <a:spcPct val="104500"/>
              </a:lnSpc>
            </a:pP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Notably, 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there 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was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significant 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demand 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computer 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accessories 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during 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700" spc="5" dirty="0">
                <a:solidFill>
                  <a:srgbClr val="FFFFFF"/>
                </a:solidFill>
                <a:latin typeface="Verdana"/>
                <a:cs typeface="Verdana"/>
              </a:rPr>
              <a:t>period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700" spc="-40" dirty="0">
                <a:solidFill>
                  <a:srgbClr val="FFFFFF"/>
                </a:solidFill>
                <a:latin typeface="Verdana"/>
                <a:cs typeface="Verdana"/>
              </a:rPr>
              <a:t>large 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2700" spc="-4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students</a:t>
            </a: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commenced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7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persisted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completing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coursework</a:t>
            </a:r>
            <a:r>
              <a:rPr sz="27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online.</a:t>
            </a:r>
            <a:r>
              <a:rPr sz="27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heightened</a:t>
            </a:r>
            <a:endParaRPr sz="2700">
              <a:latin typeface="Verdana"/>
              <a:cs typeface="Verdana"/>
            </a:endParaRPr>
          </a:p>
          <a:p>
            <a:pPr marL="222885">
              <a:lnSpc>
                <a:spcPct val="100000"/>
              </a:lnSpc>
              <a:spcBef>
                <a:spcPts val="220"/>
              </a:spcBef>
            </a:pP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demand</a:t>
            </a:r>
            <a:r>
              <a:rPr sz="2700" spc="-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Verdana"/>
                <a:cs typeface="Verdana"/>
              </a:rPr>
              <a:t>likely</a:t>
            </a:r>
            <a:r>
              <a:rPr sz="27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contributed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7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early</a:t>
            </a:r>
            <a:r>
              <a:rPr sz="27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rebound</a:t>
            </a:r>
            <a:r>
              <a:rPr sz="27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observed</a:t>
            </a:r>
            <a:r>
              <a:rPr sz="27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fourth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quarter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31393" y="3768534"/>
            <a:ext cx="50673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240" dirty="0">
                <a:latin typeface="Trebuchet MS"/>
                <a:cs typeface="Trebuchet MS"/>
              </a:rPr>
              <a:t>7.0M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87501" y="3938142"/>
            <a:ext cx="54737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150" dirty="0">
                <a:latin typeface="Trebuchet MS"/>
                <a:cs typeface="Trebuchet MS"/>
              </a:rPr>
              <a:t>6</a:t>
            </a:r>
            <a:r>
              <a:rPr sz="2200" spc="-310" dirty="0">
                <a:latin typeface="Trebuchet MS"/>
                <a:cs typeface="Trebuchet MS"/>
              </a:rPr>
              <a:t>.</a:t>
            </a:r>
            <a:r>
              <a:rPr sz="2200" spc="-150" dirty="0">
                <a:latin typeface="Trebuchet MS"/>
                <a:cs typeface="Trebuchet MS"/>
              </a:rPr>
              <a:t>6</a:t>
            </a:r>
            <a:r>
              <a:rPr sz="2200" spc="20" dirty="0">
                <a:latin typeface="Trebuchet MS"/>
                <a:cs typeface="Trebuchet MS"/>
              </a:rPr>
              <a:t>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68754" y="4634610"/>
            <a:ext cx="52514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204" dirty="0">
                <a:latin typeface="Trebuchet MS"/>
                <a:cs typeface="Trebuchet MS"/>
              </a:rPr>
              <a:t>5.0M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88868" y="5937821"/>
            <a:ext cx="50165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225" dirty="0">
                <a:latin typeface="Trebuchet MS"/>
                <a:cs typeface="Trebuchet MS"/>
              </a:rPr>
              <a:t>2</a:t>
            </a:r>
            <a:r>
              <a:rPr sz="2200" spc="-310" dirty="0">
                <a:latin typeface="Trebuchet MS"/>
                <a:cs typeface="Trebuchet MS"/>
              </a:rPr>
              <a:t>.</a:t>
            </a:r>
            <a:r>
              <a:rPr sz="2200" spc="-440" dirty="0">
                <a:latin typeface="Trebuchet MS"/>
                <a:cs typeface="Trebuchet MS"/>
              </a:rPr>
              <a:t>1</a:t>
            </a:r>
            <a:r>
              <a:rPr sz="2200" spc="20" dirty="0">
                <a:latin typeface="Trebuchet MS"/>
                <a:cs typeface="Trebuchet MS"/>
              </a:rPr>
              <a:t>M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431783" y="5167376"/>
            <a:ext cx="2558415" cy="574040"/>
            <a:chOff x="8431783" y="5167376"/>
            <a:chExt cx="2558415" cy="574040"/>
          </a:xfrm>
        </p:grpSpPr>
        <p:sp>
          <p:nvSpPr>
            <p:cNvPr id="20" name="object 20"/>
            <p:cNvSpPr/>
            <p:nvPr/>
          </p:nvSpPr>
          <p:spPr>
            <a:xfrm>
              <a:off x="8444483" y="5180076"/>
              <a:ext cx="2533015" cy="548640"/>
            </a:xfrm>
            <a:custGeom>
              <a:avLst/>
              <a:gdLst/>
              <a:ahLst/>
              <a:cxnLst/>
              <a:rect l="l" t="t" r="r" b="b"/>
              <a:pathLst>
                <a:path w="2533015" h="548639">
                  <a:moveTo>
                    <a:pt x="2258568" y="0"/>
                  </a:moveTo>
                  <a:lnTo>
                    <a:pt x="2258568" y="137160"/>
                  </a:lnTo>
                  <a:lnTo>
                    <a:pt x="0" y="137160"/>
                  </a:lnTo>
                  <a:lnTo>
                    <a:pt x="0" y="411479"/>
                  </a:lnTo>
                  <a:lnTo>
                    <a:pt x="2258568" y="411479"/>
                  </a:lnTo>
                  <a:lnTo>
                    <a:pt x="2258568" y="548639"/>
                  </a:lnTo>
                  <a:lnTo>
                    <a:pt x="2532888" y="274320"/>
                  </a:lnTo>
                  <a:lnTo>
                    <a:pt x="225856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44483" y="5180076"/>
              <a:ext cx="2533015" cy="548640"/>
            </a:xfrm>
            <a:custGeom>
              <a:avLst/>
              <a:gdLst/>
              <a:ahLst/>
              <a:cxnLst/>
              <a:rect l="l" t="t" r="r" b="b"/>
              <a:pathLst>
                <a:path w="2533015" h="548639">
                  <a:moveTo>
                    <a:pt x="0" y="137160"/>
                  </a:moveTo>
                  <a:lnTo>
                    <a:pt x="2258568" y="137160"/>
                  </a:lnTo>
                  <a:lnTo>
                    <a:pt x="2258568" y="0"/>
                  </a:lnTo>
                  <a:lnTo>
                    <a:pt x="2532888" y="274320"/>
                  </a:lnTo>
                  <a:lnTo>
                    <a:pt x="2258568" y="548639"/>
                  </a:lnTo>
                  <a:lnTo>
                    <a:pt x="2258568" y="411479"/>
                  </a:lnTo>
                  <a:lnTo>
                    <a:pt x="0" y="411479"/>
                  </a:lnTo>
                  <a:lnTo>
                    <a:pt x="0" y="137160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9655" y="5157215"/>
            <a:ext cx="5888736" cy="15087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5985" y="1103718"/>
            <a:ext cx="15413990" cy="1965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27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channel</a:t>
            </a:r>
            <a:r>
              <a:rPr sz="2700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helped</a:t>
            </a:r>
            <a:r>
              <a:rPr sz="27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7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bring</a:t>
            </a:r>
            <a:r>
              <a:rPr sz="27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27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Verdana"/>
                <a:cs typeface="Verdana"/>
              </a:rPr>
              <a:t>gross</a:t>
            </a: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sales</a:t>
            </a: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fiscal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year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2021</a:t>
            </a:r>
            <a:r>
              <a:rPr sz="27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percentage</a:t>
            </a:r>
            <a:r>
              <a:rPr sz="27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Verdana"/>
                <a:cs typeface="Verdana"/>
              </a:rPr>
              <a:t>contribution?</a:t>
            </a:r>
            <a:r>
              <a:rPr sz="2700" spc="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700" spc="-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contains</a:t>
            </a:r>
            <a:r>
              <a:rPr sz="27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7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fields,</a:t>
            </a:r>
            <a:endParaRPr sz="2700">
              <a:latin typeface="Verdana"/>
              <a:cs typeface="Verdana"/>
            </a:endParaRPr>
          </a:p>
          <a:p>
            <a:pPr marL="12700" marR="12519660">
              <a:lnSpc>
                <a:spcPct val="115599"/>
              </a:lnSpc>
              <a:spcBef>
                <a:spcPts val="290"/>
              </a:spcBef>
            </a:pPr>
            <a:r>
              <a:rPr sz="2700" spc="90" dirty="0">
                <a:solidFill>
                  <a:srgbClr val="A6A6A6"/>
                </a:solidFill>
                <a:latin typeface="Verdana"/>
                <a:cs typeface="Verdana"/>
              </a:rPr>
              <a:t>Channel </a:t>
            </a:r>
            <a:r>
              <a:rPr sz="2700" spc="9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2700" spc="185" dirty="0">
                <a:solidFill>
                  <a:srgbClr val="A6A6A6"/>
                </a:solidFill>
                <a:latin typeface="Verdana"/>
                <a:cs typeface="Verdana"/>
              </a:rPr>
              <a:t>g</a:t>
            </a:r>
            <a:r>
              <a:rPr sz="2700" dirty="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sz="2700" spc="90" dirty="0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r>
              <a:rPr sz="2700" spc="-90" dirty="0">
                <a:solidFill>
                  <a:srgbClr val="A6A6A6"/>
                </a:solidFill>
                <a:latin typeface="Verdana"/>
                <a:cs typeface="Verdana"/>
              </a:rPr>
              <a:t>ss_s</a:t>
            </a:r>
            <a:r>
              <a:rPr sz="2700" spc="-85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45" dirty="0">
                <a:solidFill>
                  <a:srgbClr val="A6A6A6"/>
                </a:solidFill>
                <a:latin typeface="Verdana"/>
                <a:cs typeface="Verdana"/>
              </a:rPr>
              <a:t>le</a:t>
            </a:r>
            <a:r>
              <a:rPr sz="2700" spc="-35" dirty="0">
                <a:solidFill>
                  <a:srgbClr val="A6A6A6"/>
                </a:solidFill>
                <a:latin typeface="Verdana"/>
                <a:cs typeface="Verdana"/>
              </a:rPr>
              <a:t>s_</a:t>
            </a:r>
            <a:r>
              <a:rPr sz="2700" spc="-70" dirty="0">
                <a:solidFill>
                  <a:srgbClr val="A6A6A6"/>
                </a:solidFill>
                <a:latin typeface="Verdana"/>
                <a:cs typeface="Verdana"/>
              </a:rPr>
              <a:t>m</a:t>
            </a:r>
            <a:r>
              <a:rPr sz="2700" spc="45" dirty="0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sz="2700" spc="155" dirty="0">
                <a:solidFill>
                  <a:srgbClr val="A6A6A6"/>
                </a:solidFill>
                <a:latin typeface="Verdana"/>
                <a:cs typeface="Verdana"/>
              </a:rPr>
              <a:t>n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985" y="3102927"/>
            <a:ext cx="207772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95" dirty="0">
                <a:solidFill>
                  <a:srgbClr val="A6A6A6"/>
                </a:solidFill>
                <a:latin typeface="Verdana"/>
                <a:cs typeface="Verdana"/>
              </a:rPr>
              <a:t>percentage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1301" y="465328"/>
            <a:ext cx="241046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630" dirty="0">
                <a:solidFill>
                  <a:srgbClr val="F79546"/>
                </a:solidFill>
              </a:rPr>
              <a:t>R</a:t>
            </a:r>
            <a:r>
              <a:rPr sz="3750" spc="-470" dirty="0">
                <a:solidFill>
                  <a:srgbClr val="F79546"/>
                </a:solidFill>
              </a:rPr>
              <a:t>E</a:t>
            </a:r>
            <a:r>
              <a:rPr sz="3750" spc="-455" dirty="0">
                <a:solidFill>
                  <a:srgbClr val="F79546"/>
                </a:solidFill>
              </a:rPr>
              <a:t>Q</a:t>
            </a:r>
            <a:r>
              <a:rPr sz="3750" spc="-525" dirty="0">
                <a:solidFill>
                  <a:srgbClr val="F79546"/>
                </a:solidFill>
              </a:rPr>
              <a:t>U</a:t>
            </a:r>
            <a:r>
              <a:rPr sz="3750" spc="-470" dirty="0">
                <a:solidFill>
                  <a:srgbClr val="F79546"/>
                </a:solidFill>
              </a:rPr>
              <a:t>E</a:t>
            </a:r>
            <a:r>
              <a:rPr sz="3750" spc="-725" dirty="0">
                <a:solidFill>
                  <a:srgbClr val="F79546"/>
                </a:solidFill>
              </a:rPr>
              <a:t>S</a:t>
            </a:r>
            <a:r>
              <a:rPr sz="3750" spc="-300" dirty="0">
                <a:solidFill>
                  <a:srgbClr val="F79546"/>
                </a:solidFill>
              </a:rPr>
              <a:t>T</a:t>
            </a:r>
            <a:r>
              <a:rPr sz="3750" spc="-810" dirty="0">
                <a:solidFill>
                  <a:srgbClr val="F79546"/>
                </a:solidFill>
              </a:rPr>
              <a:t> </a:t>
            </a:r>
            <a:r>
              <a:rPr sz="3750" spc="-315" dirty="0">
                <a:solidFill>
                  <a:srgbClr val="F79546"/>
                </a:solidFill>
              </a:rPr>
              <a:t>9</a:t>
            </a:r>
            <a:endParaRPr sz="3750"/>
          </a:p>
        </p:txBody>
      </p:sp>
      <p:sp>
        <p:nvSpPr>
          <p:cNvPr id="6" name="object 6"/>
          <p:cNvSpPr txBox="1"/>
          <p:nvPr/>
        </p:nvSpPr>
        <p:spPr>
          <a:xfrm>
            <a:off x="645985" y="4013517"/>
            <a:ext cx="1913889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50" b="1" spc="-310" dirty="0">
                <a:solidFill>
                  <a:srgbClr val="F79546"/>
                </a:solidFill>
                <a:latin typeface="Verdana"/>
                <a:cs typeface="Verdana"/>
              </a:rPr>
              <a:t>O</a:t>
            </a:r>
            <a:r>
              <a:rPr sz="3750" b="1" spc="-380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615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r>
              <a:rPr sz="3750" b="1" spc="-300" dirty="0">
                <a:solidFill>
                  <a:srgbClr val="F79546"/>
                </a:solidFill>
                <a:latin typeface="Verdana"/>
                <a:cs typeface="Verdana"/>
              </a:rPr>
              <a:t>P</a:t>
            </a:r>
            <a:r>
              <a:rPr sz="3750" b="1" spc="-380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305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985" y="6165798"/>
            <a:ext cx="15699740" cy="2934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998065" marR="5080" indent="-128270">
              <a:lnSpc>
                <a:spcPct val="120100"/>
              </a:lnSpc>
              <a:spcBef>
                <a:spcPts val="90"/>
              </a:spcBef>
            </a:pPr>
            <a:r>
              <a:rPr sz="2050" spc="-2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50" spc="-3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5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50" spc="-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50" spc="1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50" spc="-3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50" spc="1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050" spc="-105" dirty="0">
                <a:solidFill>
                  <a:srgbClr val="FFFFFF"/>
                </a:solidFill>
                <a:latin typeface="Trebuchet MS"/>
                <a:cs typeface="Trebuchet MS"/>
              </a:rPr>
              <a:t>73.2%</a:t>
            </a:r>
            <a:endParaRPr sz="2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3750" b="1" spc="-630" dirty="0">
                <a:solidFill>
                  <a:srgbClr val="F79546"/>
                </a:solidFill>
                <a:latin typeface="Verdana"/>
                <a:cs typeface="Verdana"/>
              </a:rPr>
              <a:t>INSIGHTS</a:t>
            </a:r>
            <a:endParaRPr sz="3750">
              <a:latin typeface="Verdana"/>
              <a:cs typeface="Verdana"/>
            </a:endParaRPr>
          </a:p>
          <a:p>
            <a:pPr marL="12700" marR="67945">
              <a:lnSpc>
                <a:spcPct val="135500"/>
              </a:lnSpc>
              <a:spcBef>
                <a:spcPts val="505"/>
              </a:spcBef>
              <a:tabLst>
                <a:tab pos="5977255" algn="l"/>
              </a:tabLst>
            </a:pP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substantial </a:t>
            </a:r>
            <a:r>
              <a:rPr sz="2350" spc="-145" dirty="0">
                <a:solidFill>
                  <a:srgbClr val="FFFFFF"/>
                </a:solidFill>
                <a:latin typeface="Arial MT"/>
                <a:cs typeface="Arial MT"/>
              </a:rPr>
              <a:t>73%</a:t>
            </a:r>
            <a:r>
              <a:rPr sz="2350" spc="-2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Arial MT"/>
                <a:cs typeface="Arial MT"/>
              </a:rPr>
              <a:t>Atliq's</a:t>
            </a:r>
            <a:r>
              <a:rPr sz="23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350" spc="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conducted</a:t>
            </a:r>
            <a:r>
              <a:rPr sz="235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3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retailers,</a:t>
            </a:r>
            <a:r>
              <a:rPr sz="235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constituting</a:t>
            </a:r>
            <a:r>
              <a:rPr sz="2350" spc="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majority</a:t>
            </a:r>
            <a:r>
              <a:rPr sz="2350" spc="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sz="2350" spc="3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sales.</a:t>
            </a:r>
            <a:r>
              <a:rPr sz="23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7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350" spc="-6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contrast,</a:t>
            </a:r>
            <a:r>
              <a:rPr sz="2350" spc="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3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Arial MT"/>
                <a:cs typeface="Arial MT"/>
              </a:rPr>
              <a:t>direct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distributor	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channels</a:t>
            </a:r>
            <a:r>
              <a:rPr sz="2350" spc="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23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comparatively</a:t>
            </a:r>
            <a:r>
              <a:rPr sz="2350" spc="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Arial MT"/>
                <a:cs typeface="Arial MT"/>
              </a:rPr>
              <a:t>modest</a:t>
            </a:r>
            <a:r>
              <a:rPr sz="235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portion</a:t>
            </a:r>
            <a:r>
              <a:rPr sz="2350" spc="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Arial MT"/>
                <a:cs typeface="Arial MT"/>
              </a:rPr>
              <a:t>revenue.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72289" y="4243590"/>
            <a:ext cx="661035" cy="775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5080" indent="-36830">
              <a:lnSpc>
                <a:spcPct val="117200"/>
              </a:lnSpc>
              <a:spcBef>
                <a:spcPts val="100"/>
              </a:spcBef>
            </a:pPr>
            <a:r>
              <a:rPr sz="2100" spc="-28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3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100" spc="-16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100" spc="-16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9501" y="3177933"/>
            <a:ext cx="1199515" cy="775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marR="5080" indent="-339090">
              <a:lnSpc>
                <a:spcPct val="117300"/>
              </a:lnSpc>
              <a:spcBef>
                <a:spcPts val="100"/>
              </a:spcBef>
            </a:pPr>
            <a:r>
              <a:rPr sz="2100" spc="-28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16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100" spc="-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3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-185" dirty="0">
                <a:solidFill>
                  <a:srgbClr val="FFFFFF"/>
                </a:solidFill>
                <a:latin typeface="Trebuchet MS"/>
                <a:cs typeface="Trebuchet MS"/>
              </a:rPr>
              <a:t>11.3%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40512" y="4096511"/>
            <a:ext cx="2596515" cy="2596515"/>
            <a:chOff x="13240512" y="4096511"/>
            <a:chExt cx="2596515" cy="2596515"/>
          </a:xfrm>
        </p:grpSpPr>
        <p:sp>
          <p:nvSpPr>
            <p:cNvPr id="11" name="object 11"/>
            <p:cNvSpPr/>
            <p:nvPr/>
          </p:nvSpPr>
          <p:spPr>
            <a:xfrm>
              <a:off x="13240513" y="4096511"/>
              <a:ext cx="2596515" cy="2596515"/>
            </a:xfrm>
            <a:custGeom>
              <a:avLst/>
              <a:gdLst/>
              <a:ahLst/>
              <a:cxnLst/>
              <a:rect l="l" t="t" r="r" b="b"/>
              <a:pathLst>
                <a:path w="2596515" h="2596515">
                  <a:moveTo>
                    <a:pt x="2596261" y="1319403"/>
                  </a:moveTo>
                  <a:lnTo>
                    <a:pt x="2596134" y="1271397"/>
                  </a:lnTo>
                  <a:lnTo>
                    <a:pt x="2594356" y="1223518"/>
                  </a:lnTo>
                  <a:lnTo>
                    <a:pt x="2590673" y="1176020"/>
                  </a:lnTo>
                  <a:lnTo>
                    <a:pt x="2585466" y="1129030"/>
                  </a:lnTo>
                  <a:lnTo>
                    <a:pt x="2578608" y="1082548"/>
                  </a:lnTo>
                  <a:lnTo>
                    <a:pt x="2569972" y="1036701"/>
                  </a:lnTo>
                  <a:lnTo>
                    <a:pt x="2559939" y="991362"/>
                  </a:lnTo>
                  <a:lnTo>
                    <a:pt x="2548255" y="946785"/>
                  </a:lnTo>
                  <a:lnTo>
                    <a:pt x="2535047" y="902716"/>
                  </a:lnTo>
                  <a:lnTo>
                    <a:pt x="2520315" y="859282"/>
                  </a:lnTo>
                  <a:lnTo>
                    <a:pt x="2504059" y="816737"/>
                  </a:lnTo>
                  <a:lnTo>
                    <a:pt x="2486406" y="774700"/>
                  </a:lnTo>
                  <a:lnTo>
                    <a:pt x="2467483" y="733552"/>
                  </a:lnTo>
                  <a:lnTo>
                    <a:pt x="2447036" y="693293"/>
                  </a:lnTo>
                  <a:lnTo>
                    <a:pt x="2425192" y="653669"/>
                  </a:lnTo>
                  <a:lnTo>
                    <a:pt x="2402205" y="615061"/>
                  </a:lnTo>
                  <a:lnTo>
                    <a:pt x="2377821" y="577215"/>
                  </a:lnTo>
                  <a:lnTo>
                    <a:pt x="2352167" y="540385"/>
                  </a:lnTo>
                  <a:lnTo>
                    <a:pt x="2325370" y="504444"/>
                  </a:lnTo>
                  <a:lnTo>
                    <a:pt x="2297303" y="469519"/>
                  </a:lnTo>
                  <a:lnTo>
                    <a:pt x="2268093" y="435610"/>
                  </a:lnTo>
                  <a:lnTo>
                    <a:pt x="2237740" y="402717"/>
                  </a:lnTo>
                  <a:lnTo>
                    <a:pt x="2206371" y="370840"/>
                  </a:lnTo>
                  <a:lnTo>
                    <a:pt x="2173732" y="340106"/>
                  </a:lnTo>
                  <a:lnTo>
                    <a:pt x="2140204" y="310388"/>
                  </a:lnTo>
                  <a:lnTo>
                    <a:pt x="2105660" y="281940"/>
                  </a:lnTo>
                  <a:lnTo>
                    <a:pt x="2070100" y="254635"/>
                  </a:lnTo>
                  <a:lnTo>
                    <a:pt x="2033651" y="228600"/>
                  </a:lnTo>
                  <a:lnTo>
                    <a:pt x="1996186" y="203835"/>
                  </a:lnTo>
                  <a:lnTo>
                    <a:pt x="1957832" y="180213"/>
                  </a:lnTo>
                  <a:lnTo>
                    <a:pt x="1918716" y="157988"/>
                  </a:lnTo>
                  <a:lnTo>
                    <a:pt x="1878711" y="137033"/>
                  </a:lnTo>
                  <a:lnTo>
                    <a:pt x="1837817" y="117475"/>
                  </a:lnTo>
                  <a:lnTo>
                    <a:pt x="1796288" y="99314"/>
                  </a:lnTo>
                  <a:lnTo>
                    <a:pt x="1753997" y="82550"/>
                  </a:lnTo>
                  <a:lnTo>
                    <a:pt x="1710944" y="67310"/>
                  </a:lnTo>
                  <a:lnTo>
                    <a:pt x="1667256" y="53467"/>
                  </a:lnTo>
                  <a:lnTo>
                    <a:pt x="1622933" y="41148"/>
                  </a:lnTo>
                  <a:lnTo>
                    <a:pt x="1577975" y="30480"/>
                  </a:lnTo>
                  <a:lnTo>
                    <a:pt x="1532382" y="21209"/>
                  </a:lnTo>
                  <a:lnTo>
                    <a:pt x="1486281" y="13716"/>
                  </a:lnTo>
                  <a:lnTo>
                    <a:pt x="1439672" y="7747"/>
                  </a:lnTo>
                  <a:lnTo>
                    <a:pt x="1392555" y="3429"/>
                  </a:lnTo>
                  <a:lnTo>
                    <a:pt x="1344930" y="889"/>
                  </a:lnTo>
                  <a:lnTo>
                    <a:pt x="1296924" y="0"/>
                  </a:lnTo>
                  <a:lnTo>
                    <a:pt x="1296924" y="649097"/>
                  </a:lnTo>
                  <a:lnTo>
                    <a:pt x="1344803" y="650875"/>
                  </a:lnTo>
                  <a:lnTo>
                    <a:pt x="1391666" y="655955"/>
                  </a:lnTo>
                  <a:lnTo>
                    <a:pt x="1437513" y="664337"/>
                  </a:lnTo>
                  <a:lnTo>
                    <a:pt x="1482090" y="675894"/>
                  </a:lnTo>
                  <a:lnTo>
                    <a:pt x="1525524" y="690372"/>
                  </a:lnTo>
                  <a:lnTo>
                    <a:pt x="1567434" y="707898"/>
                  </a:lnTo>
                  <a:lnTo>
                    <a:pt x="1607820" y="728091"/>
                  </a:lnTo>
                  <a:lnTo>
                    <a:pt x="1646555" y="750951"/>
                  </a:lnTo>
                  <a:lnTo>
                    <a:pt x="1683512" y="776478"/>
                  </a:lnTo>
                  <a:lnTo>
                    <a:pt x="1718564" y="804291"/>
                  </a:lnTo>
                  <a:lnTo>
                    <a:pt x="1751584" y="834517"/>
                  </a:lnTo>
                  <a:lnTo>
                    <a:pt x="1782572" y="866902"/>
                  </a:lnTo>
                  <a:lnTo>
                    <a:pt x="1811147" y="901319"/>
                  </a:lnTo>
                  <a:lnTo>
                    <a:pt x="1837436" y="937768"/>
                  </a:lnTo>
                  <a:lnTo>
                    <a:pt x="1861058" y="975995"/>
                  </a:lnTo>
                  <a:lnTo>
                    <a:pt x="1882140" y="1015873"/>
                  </a:lnTo>
                  <a:lnTo>
                    <a:pt x="1900555" y="1057402"/>
                  </a:lnTo>
                  <a:lnTo>
                    <a:pt x="1915922" y="1100455"/>
                  </a:lnTo>
                  <a:lnTo>
                    <a:pt x="1928495" y="1144778"/>
                  </a:lnTo>
                  <a:lnTo>
                    <a:pt x="1937766" y="1190371"/>
                  </a:lnTo>
                  <a:lnTo>
                    <a:pt x="1943862" y="1237107"/>
                  </a:lnTo>
                  <a:lnTo>
                    <a:pt x="1946529" y="1284859"/>
                  </a:lnTo>
                  <a:lnTo>
                    <a:pt x="1945767" y="1332611"/>
                  </a:lnTo>
                  <a:lnTo>
                    <a:pt x="1941703" y="1379474"/>
                  </a:lnTo>
                  <a:lnTo>
                    <a:pt x="1934210" y="1425448"/>
                  </a:lnTo>
                  <a:lnTo>
                    <a:pt x="1923669" y="1470279"/>
                  </a:lnTo>
                  <a:lnTo>
                    <a:pt x="1909953" y="1513840"/>
                  </a:lnTo>
                  <a:lnTo>
                    <a:pt x="1893316" y="1556131"/>
                  </a:lnTo>
                  <a:lnTo>
                    <a:pt x="1873885" y="1596898"/>
                  </a:lnTo>
                  <a:lnTo>
                    <a:pt x="1851787" y="1636141"/>
                  </a:lnTo>
                  <a:lnTo>
                    <a:pt x="1827149" y="1673479"/>
                  </a:lnTo>
                  <a:lnTo>
                    <a:pt x="1799971" y="1709166"/>
                  </a:lnTo>
                  <a:lnTo>
                    <a:pt x="1770380" y="1742694"/>
                  </a:lnTo>
                  <a:lnTo>
                    <a:pt x="1738630" y="1774317"/>
                  </a:lnTo>
                  <a:lnTo>
                    <a:pt x="1704721" y="1803527"/>
                  </a:lnTo>
                  <a:lnTo>
                    <a:pt x="1668907" y="1830578"/>
                  </a:lnTo>
                  <a:lnTo>
                    <a:pt x="1631061" y="1854962"/>
                  </a:lnTo>
                  <a:lnTo>
                    <a:pt x="1591564" y="1876933"/>
                  </a:lnTo>
                  <a:lnTo>
                    <a:pt x="1550416" y="1896110"/>
                  </a:lnTo>
                  <a:lnTo>
                    <a:pt x="1507617" y="1912366"/>
                  </a:lnTo>
                  <a:lnTo>
                    <a:pt x="1463548" y="1925701"/>
                  </a:lnTo>
                  <a:lnTo>
                    <a:pt x="1418082" y="1935988"/>
                  </a:lnTo>
                  <a:lnTo>
                    <a:pt x="1371473" y="1942973"/>
                  </a:lnTo>
                  <a:lnTo>
                    <a:pt x="1323721" y="1946783"/>
                  </a:lnTo>
                  <a:lnTo>
                    <a:pt x="1275969" y="1946910"/>
                  </a:lnTo>
                  <a:lnTo>
                    <a:pt x="1228852" y="1943735"/>
                  </a:lnTo>
                  <a:lnTo>
                    <a:pt x="1182751" y="1937258"/>
                  </a:lnTo>
                  <a:lnTo>
                    <a:pt x="1137666" y="1927606"/>
                  </a:lnTo>
                  <a:lnTo>
                    <a:pt x="1093724" y="1914906"/>
                  </a:lnTo>
                  <a:lnTo>
                    <a:pt x="1051052" y="1899158"/>
                  </a:lnTo>
                  <a:lnTo>
                    <a:pt x="1009904" y="1880616"/>
                  </a:lnTo>
                  <a:lnTo>
                    <a:pt x="970280" y="1859280"/>
                  </a:lnTo>
                  <a:lnTo>
                    <a:pt x="932307" y="1835404"/>
                  </a:lnTo>
                  <a:lnTo>
                    <a:pt x="896112" y="1808988"/>
                  </a:lnTo>
                  <a:lnTo>
                    <a:pt x="861822" y="1780159"/>
                  </a:lnTo>
                  <a:lnTo>
                    <a:pt x="829564" y="1749171"/>
                  </a:lnTo>
                  <a:lnTo>
                    <a:pt x="799592" y="1715897"/>
                  </a:lnTo>
                  <a:lnTo>
                    <a:pt x="771906" y="1680591"/>
                  </a:lnTo>
                  <a:lnTo>
                    <a:pt x="746633" y="1643380"/>
                  </a:lnTo>
                  <a:lnTo>
                    <a:pt x="723900" y="1604391"/>
                  </a:lnTo>
                  <a:lnTo>
                    <a:pt x="703834" y="1563624"/>
                  </a:lnTo>
                  <a:lnTo>
                    <a:pt x="686689" y="1521206"/>
                  </a:lnTo>
                  <a:lnTo>
                    <a:pt x="672338" y="1477391"/>
                  </a:lnTo>
                  <a:lnTo>
                    <a:pt x="661162" y="1432306"/>
                  </a:lnTo>
                  <a:lnTo>
                    <a:pt x="653161" y="1385824"/>
                  </a:lnTo>
                  <a:lnTo>
                    <a:pt x="648462" y="1338326"/>
                  </a:lnTo>
                  <a:lnTo>
                    <a:pt x="0" y="1378458"/>
                  </a:lnTo>
                  <a:lnTo>
                    <a:pt x="3797" y="1426210"/>
                  </a:lnTo>
                  <a:lnTo>
                    <a:pt x="9398" y="1473581"/>
                  </a:lnTo>
                  <a:lnTo>
                    <a:pt x="16497" y="1520190"/>
                  </a:lnTo>
                  <a:lnTo>
                    <a:pt x="25400" y="1566418"/>
                  </a:lnTo>
                  <a:lnTo>
                    <a:pt x="35814" y="1611884"/>
                  </a:lnTo>
                  <a:lnTo>
                    <a:pt x="47739" y="1656715"/>
                  </a:lnTo>
                  <a:lnTo>
                    <a:pt x="61341" y="1700911"/>
                  </a:lnTo>
                  <a:lnTo>
                    <a:pt x="76314" y="1744345"/>
                  </a:lnTo>
                  <a:lnTo>
                    <a:pt x="92837" y="1787017"/>
                  </a:lnTo>
                  <a:lnTo>
                    <a:pt x="110744" y="1828927"/>
                  </a:lnTo>
                  <a:lnTo>
                    <a:pt x="130048" y="1870202"/>
                  </a:lnTo>
                  <a:lnTo>
                    <a:pt x="150749" y="1910461"/>
                  </a:lnTo>
                  <a:lnTo>
                    <a:pt x="172847" y="1949958"/>
                  </a:lnTo>
                  <a:lnTo>
                    <a:pt x="196215" y="1988566"/>
                  </a:lnTo>
                  <a:lnTo>
                    <a:pt x="220853" y="2026285"/>
                  </a:lnTo>
                  <a:lnTo>
                    <a:pt x="246761" y="2062988"/>
                  </a:lnTo>
                  <a:lnTo>
                    <a:pt x="273939" y="2098802"/>
                  </a:lnTo>
                  <a:lnTo>
                    <a:pt x="302260" y="2133600"/>
                  </a:lnTo>
                  <a:lnTo>
                    <a:pt x="331724" y="2167382"/>
                  </a:lnTo>
                  <a:lnTo>
                    <a:pt x="362204" y="2200021"/>
                  </a:lnTo>
                  <a:lnTo>
                    <a:pt x="393954" y="2231644"/>
                  </a:lnTo>
                  <a:lnTo>
                    <a:pt x="426720" y="2262251"/>
                  </a:lnTo>
                  <a:lnTo>
                    <a:pt x="460375" y="2291588"/>
                  </a:lnTo>
                  <a:lnTo>
                    <a:pt x="495173" y="2319782"/>
                  </a:lnTo>
                  <a:lnTo>
                    <a:pt x="530860" y="2346833"/>
                  </a:lnTo>
                  <a:lnTo>
                    <a:pt x="567563" y="2372614"/>
                  </a:lnTo>
                  <a:lnTo>
                    <a:pt x="605155" y="2397125"/>
                  </a:lnTo>
                  <a:lnTo>
                    <a:pt x="643509" y="2420493"/>
                  </a:lnTo>
                  <a:lnTo>
                    <a:pt x="682752" y="2442464"/>
                  </a:lnTo>
                  <a:lnTo>
                    <a:pt x="722884" y="2463038"/>
                  </a:lnTo>
                  <a:lnTo>
                    <a:pt x="763651" y="2482342"/>
                  </a:lnTo>
                  <a:lnTo>
                    <a:pt x="805307" y="2500122"/>
                  </a:lnTo>
                  <a:lnTo>
                    <a:pt x="847598" y="2516632"/>
                  </a:lnTo>
                  <a:lnTo>
                    <a:pt x="890524" y="2531618"/>
                  </a:lnTo>
                  <a:lnTo>
                    <a:pt x="934085" y="2545080"/>
                  </a:lnTo>
                  <a:lnTo>
                    <a:pt x="978408" y="2557018"/>
                  </a:lnTo>
                  <a:lnTo>
                    <a:pt x="1023112" y="2567559"/>
                  </a:lnTo>
                  <a:lnTo>
                    <a:pt x="1068578" y="2576449"/>
                  </a:lnTo>
                  <a:lnTo>
                    <a:pt x="1114425" y="2583688"/>
                  </a:lnTo>
                  <a:lnTo>
                    <a:pt x="1160780" y="2589403"/>
                  </a:lnTo>
                  <a:lnTo>
                    <a:pt x="1207643" y="2593467"/>
                  </a:lnTo>
                  <a:lnTo>
                    <a:pt x="1254887" y="2595753"/>
                  </a:lnTo>
                  <a:lnTo>
                    <a:pt x="1302639" y="2596388"/>
                  </a:lnTo>
                  <a:lnTo>
                    <a:pt x="1350518" y="2595245"/>
                  </a:lnTo>
                  <a:lnTo>
                    <a:pt x="1398524" y="2592451"/>
                  </a:lnTo>
                  <a:lnTo>
                    <a:pt x="1445895" y="2587879"/>
                  </a:lnTo>
                  <a:lnTo>
                    <a:pt x="1492758" y="2581656"/>
                  </a:lnTo>
                  <a:lnTo>
                    <a:pt x="1539113" y="2573782"/>
                  </a:lnTo>
                  <a:lnTo>
                    <a:pt x="1584833" y="2564384"/>
                  </a:lnTo>
                  <a:lnTo>
                    <a:pt x="1630045" y="2553335"/>
                  </a:lnTo>
                  <a:lnTo>
                    <a:pt x="1674495" y="2540635"/>
                  </a:lnTo>
                  <a:lnTo>
                    <a:pt x="1718310" y="2526538"/>
                  </a:lnTo>
                  <a:lnTo>
                    <a:pt x="1761363" y="2511044"/>
                  </a:lnTo>
                  <a:lnTo>
                    <a:pt x="1803781" y="2493899"/>
                  </a:lnTo>
                  <a:lnTo>
                    <a:pt x="1845310" y="2475484"/>
                  </a:lnTo>
                  <a:lnTo>
                    <a:pt x="1886077" y="2455672"/>
                  </a:lnTo>
                  <a:lnTo>
                    <a:pt x="1926082" y="2434336"/>
                  </a:lnTo>
                  <a:lnTo>
                    <a:pt x="1965198" y="2411857"/>
                  </a:lnTo>
                  <a:lnTo>
                    <a:pt x="2003425" y="2387981"/>
                  </a:lnTo>
                  <a:lnTo>
                    <a:pt x="2040763" y="2362835"/>
                  </a:lnTo>
                  <a:lnTo>
                    <a:pt x="2077085" y="2336546"/>
                  </a:lnTo>
                  <a:lnTo>
                    <a:pt x="2112518" y="2308987"/>
                  </a:lnTo>
                  <a:lnTo>
                    <a:pt x="2146935" y="2280285"/>
                  </a:lnTo>
                  <a:lnTo>
                    <a:pt x="2180209" y="2250313"/>
                  </a:lnTo>
                  <a:lnTo>
                    <a:pt x="2212594" y="2219325"/>
                  </a:lnTo>
                  <a:lnTo>
                    <a:pt x="2243836" y="2187321"/>
                  </a:lnTo>
                  <a:lnTo>
                    <a:pt x="2273935" y="2154174"/>
                  </a:lnTo>
                  <a:lnTo>
                    <a:pt x="2302891" y="2120138"/>
                  </a:lnTo>
                  <a:lnTo>
                    <a:pt x="2330577" y="2084959"/>
                  </a:lnTo>
                  <a:lnTo>
                    <a:pt x="2357247" y="2048891"/>
                  </a:lnTo>
                  <a:lnTo>
                    <a:pt x="2382520" y="2011934"/>
                  </a:lnTo>
                  <a:lnTo>
                    <a:pt x="2406650" y="1973961"/>
                  </a:lnTo>
                  <a:lnTo>
                    <a:pt x="2422525" y="1946910"/>
                  </a:lnTo>
                  <a:lnTo>
                    <a:pt x="2429383" y="1935226"/>
                  </a:lnTo>
                  <a:lnTo>
                    <a:pt x="2450846" y="1895602"/>
                  </a:lnTo>
                  <a:lnTo>
                    <a:pt x="2471039" y="1854962"/>
                  </a:lnTo>
                  <a:lnTo>
                    <a:pt x="2489708" y="1814068"/>
                  </a:lnTo>
                  <a:lnTo>
                    <a:pt x="2507107" y="1772158"/>
                  </a:lnTo>
                  <a:lnTo>
                    <a:pt x="2522982" y="1729613"/>
                  </a:lnTo>
                  <a:lnTo>
                    <a:pt x="2537333" y="1686306"/>
                  </a:lnTo>
                  <a:lnTo>
                    <a:pt x="2550287" y="1642364"/>
                  </a:lnTo>
                  <a:lnTo>
                    <a:pt x="2561590" y="1597787"/>
                  </a:lnTo>
                  <a:lnTo>
                    <a:pt x="2571496" y="1552702"/>
                  </a:lnTo>
                  <a:lnTo>
                    <a:pt x="2579751" y="1506982"/>
                  </a:lnTo>
                  <a:lnTo>
                    <a:pt x="2586355" y="1460881"/>
                  </a:lnTo>
                  <a:lnTo>
                    <a:pt x="2591308" y="1414145"/>
                  </a:lnTo>
                  <a:lnTo>
                    <a:pt x="2594610" y="1367028"/>
                  </a:lnTo>
                  <a:lnTo>
                    <a:pt x="2596261" y="1319403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40512" y="4370831"/>
              <a:ext cx="895985" cy="1170305"/>
            </a:xfrm>
            <a:custGeom>
              <a:avLst/>
              <a:gdLst/>
              <a:ahLst/>
              <a:cxnLst/>
              <a:rect l="l" t="t" r="r" b="b"/>
              <a:pathLst>
                <a:path w="895984" h="1170304">
                  <a:moveTo>
                    <a:pt x="499236" y="0"/>
                  </a:moveTo>
                  <a:lnTo>
                    <a:pt x="460501" y="31495"/>
                  </a:lnTo>
                  <a:lnTo>
                    <a:pt x="423036" y="64388"/>
                  </a:lnTo>
                  <a:lnTo>
                    <a:pt x="387223" y="98425"/>
                  </a:lnTo>
                  <a:lnTo>
                    <a:pt x="352678" y="133730"/>
                  </a:lnTo>
                  <a:lnTo>
                    <a:pt x="319659" y="170179"/>
                  </a:lnTo>
                  <a:lnTo>
                    <a:pt x="288163" y="207771"/>
                  </a:lnTo>
                  <a:lnTo>
                    <a:pt x="258191" y="246506"/>
                  </a:lnTo>
                  <a:lnTo>
                    <a:pt x="229743" y="286130"/>
                  </a:lnTo>
                  <a:lnTo>
                    <a:pt x="202819" y="326897"/>
                  </a:lnTo>
                  <a:lnTo>
                    <a:pt x="177546" y="368426"/>
                  </a:lnTo>
                  <a:lnTo>
                    <a:pt x="153797" y="410971"/>
                  </a:lnTo>
                  <a:lnTo>
                    <a:pt x="131699" y="454278"/>
                  </a:lnTo>
                  <a:lnTo>
                    <a:pt x="111125" y="498347"/>
                  </a:lnTo>
                  <a:lnTo>
                    <a:pt x="92328" y="543178"/>
                  </a:lnTo>
                  <a:lnTo>
                    <a:pt x="75184" y="588644"/>
                  </a:lnTo>
                  <a:lnTo>
                    <a:pt x="59817" y="634745"/>
                  </a:lnTo>
                  <a:lnTo>
                    <a:pt x="46101" y="681481"/>
                  </a:lnTo>
                  <a:lnTo>
                    <a:pt x="34163" y="728726"/>
                  </a:lnTo>
                  <a:lnTo>
                    <a:pt x="23876" y="776477"/>
                  </a:lnTo>
                  <a:lnTo>
                    <a:pt x="15494" y="824610"/>
                  </a:lnTo>
                  <a:lnTo>
                    <a:pt x="8890" y="873251"/>
                  </a:lnTo>
                  <a:lnTo>
                    <a:pt x="4064" y="922146"/>
                  </a:lnTo>
                  <a:lnTo>
                    <a:pt x="1143" y="971422"/>
                  </a:lnTo>
                  <a:lnTo>
                    <a:pt x="0" y="1020317"/>
                  </a:lnTo>
                  <a:lnTo>
                    <a:pt x="761" y="1070482"/>
                  </a:lnTo>
                  <a:lnTo>
                    <a:pt x="3428" y="1120266"/>
                  </a:lnTo>
                  <a:lnTo>
                    <a:pt x="8128" y="1170177"/>
                  </a:lnTo>
                  <a:lnTo>
                    <a:pt x="650113" y="1097788"/>
                  </a:lnTo>
                  <a:lnTo>
                    <a:pt x="646430" y="1049654"/>
                  </a:lnTo>
                  <a:lnTo>
                    <a:pt x="646430" y="1001902"/>
                  </a:lnTo>
                  <a:lnTo>
                    <a:pt x="649859" y="954531"/>
                  </a:lnTo>
                  <a:lnTo>
                    <a:pt x="656717" y="907795"/>
                  </a:lnTo>
                  <a:lnTo>
                    <a:pt x="666876" y="861821"/>
                  </a:lnTo>
                  <a:lnTo>
                    <a:pt x="680211" y="816737"/>
                  </a:lnTo>
                  <a:lnTo>
                    <a:pt x="696849" y="772921"/>
                  </a:lnTo>
                  <a:lnTo>
                    <a:pt x="716534" y="730376"/>
                  </a:lnTo>
                  <a:lnTo>
                    <a:pt x="739267" y="689355"/>
                  </a:lnTo>
                  <a:lnTo>
                    <a:pt x="764921" y="649985"/>
                  </a:lnTo>
                  <a:lnTo>
                    <a:pt x="793496" y="612520"/>
                  </a:lnTo>
                  <a:lnTo>
                    <a:pt x="824865" y="576960"/>
                  </a:lnTo>
                  <a:lnTo>
                    <a:pt x="858901" y="543559"/>
                  </a:lnTo>
                  <a:lnTo>
                    <a:pt x="895603" y="512571"/>
                  </a:lnTo>
                  <a:lnTo>
                    <a:pt x="499236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88568" y="4096511"/>
              <a:ext cx="850265" cy="804545"/>
            </a:xfrm>
            <a:custGeom>
              <a:avLst/>
              <a:gdLst/>
              <a:ahLst/>
              <a:cxnLst/>
              <a:rect l="l" t="t" r="r" b="b"/>
              <a:pathLst>
                <a:path w="850265" h="804545">
                  <a:moveTo>
                    <a:pt x="850011" y="0"/>
                  </a:moveTo>
                  <a:lnTo>
                    <a:pt x="800862" y="888"/>
                  </a:lnTo>
                  <a:lnTo>
                    <a:pt x="751967" y="3683"/>
                  </a:lnTo>
                  <a:lnTo>
                    <a:pt x="703326" y="8254"/>
                  </a:lnTo>
                  <a:lnTo>
                    <a:pt x="654939" y="14604"/>
                  </a:lnTo>
                  <a:lnTo>
                    <a:pt x="606933" y="22733"/>
                  </a:lnTo>
                  <a:lnTo>
                    <a:pt x="559308" y="32638"/>
                  </a:lnTo>
                  <a:lnTo>
                    <a:pt x="512191" y="44323"/>
                  </a:lnTo>
                  <a:lnTo>
                    <a:pt x="465582" y="57658"/>
                  </a:lnTo>
                  <a:lnTo>
                    <a:pt x="419480" y="72771"/>
                  </a:lnTo>
                  <a:lnTo>
                    <a:pt x="374015" y="89535"/>
                  </a:lnTo>
                  <a:lnTo>
                    <a:pt x="329311" y="107950"/>
                  </a:lnTo>
                  <a:lnTo>
                    <a:pt x="285115" y="128015"/>
                  </a:lnTo>
                  <a:lnTo>
                    <a:pt x="241808" y="149860"/>
                  </a:lnTo>
                  <a:lnTo>
                    <a:pt x="199263" y="173100"/>
                  </a:lnTo>
                  <a:lnTo>
                    <a:pt x="157480" y="198120"/>
                  </a:lnTo>
                  <a:lnTo>
                    <a:pt x="116713" y="224662"/>
                  </a:lnTo>
                  <a:lnTo>
                    <a:pt x="76835" y="252729"/>
                  </a:lnTo>
                  <a:lnTo>
                    <a:pt x="37846" y="282321"/>
                  </a:lnTo>
                  <a:lnTo>
                    <a:pt x="0" y="313563"/>
                  </a:lnTo>
                  <a:lnTo>
                    <a:pt x="425069" y="804545"/>
                  </a:lnTo>
                  <a:lnTo>
                    <a:pt x="465709" y="772540"/>
                  </a:lnTo>
                  <a:lnTo>
                    <a:pt x="508508" y="743965"/>
                  </a:lnTo>
                  <a:lnTo>
                    <a:pt x="553212" y="718947"/>
                  </a:lnTo>
                  <a:lnTo>
                    <a:pt x="599694" y="697484"/>
                  </a:lnTo>
                  <a:lnTo>
                    <a:pt x="647573" y="679830"/>
                  </a:lnTo>
                  <a:lnTo>
                    <a:pt x="696849" y="665861"/>
                  </a:lnTo>
                  <a:lnTo>
                    <a:pt x="747268" y="655827"/>
                  </a:lnTo>
                  <a:lnTo>
                    <a:pt x="798322" y="649732"/>
                  </a:lnTo>
                  <a:lnTo>
                    <a:pt x="850138" y="647700"/>
                  </a:lnTo>
                  <a:lnTo>
                    <a:pt x="850011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989568" y="5423408"/>
            <a:ext cx="2549525" cy="574040"/>
            <a:chOff x="8989568" y="5423408"/>
            <a:chExt cx="2549525" cy="574040"/>
          </a:xfrm>
        </p:grpSpPr>
        <p:sp>
          <p:nvSpPr>
            <p:cNvPr id="15" name="object 15"/>
            <p:cNvSpPr/>
            <p:nvPr/>
          </p:nvSpPr>
          <p:spPr>
            <a:xfrm>
              <a:off x="9002268" y="5436108"/>
              <a:ext cx="2524125" cy="548640"/>
            </a:xfrm>
            <a:custGeom>
              <a:avLst/>
              <a:gdLst/>
              <a:ahLst/>
              <a:cxnLst/>
              <a:rect l="l" t="t" r="r" b="b"/>
              <a:pathLst>
                <a:path w="2524125" h="548639">
                  <a:moveTo>
                    <a:pt x="2249424" y="0"/>
                  </a:moveTo>
                  <a:lnTo>
                    <a:pt x="2249424" y="137159"/>
                  </a:lnTo>
                  <a:lnTo>
                    <a:pt x="0" y="137159"/>
                  </a:lnTo>
                  <a:lnTo>
                    <a:pt x="0" y="411479"/>
                  </a:lnTo>
                  <a:lnTo>
                    <a:pt x="2249424" y="411479"/>
                  </a:lnTo>
                  <a:lnTo>
                    <a:pt x="2249424" y="548639"/>
                  </a:lnTo>
                  <a:lnTo>
                    <a:pt x="2523743" y="274319"/>
                  </a:lnTo>
                  <a:lnTo>
                    <a:pt x="2249424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02268" y="5436108"/>
              <a:ext cx="2524125" cy="548640"/>
            </a:xfrm>
            <a:custGeom>
              <a:avLst/>
              <a:gdLst/>
              <a:ahLst/>
              <a:cxnLst/>
              <a:rect l="l" t="t" r="r" b="b"/>
              <a:pathLst>
                <a:path w="2524125" h="548639">
                  <a:moveTo>
                    <a:pt x="0" y="137159"/>
                  </a:moveTo>
                  <a:lnTo>
                    <a:pt x="2249424" y="137159"/>
                  </a:lnTo>
                  <a:lnTo>
                    <a:pt x="2249424" y="0"/>
                  </a:lnTo>
                  <a:lnTo>
                    <a:pt x="2523743" y="274319"/>
                  </a:lnTo>
                  <a:lnTo>
                    <a:pt x="2249424" y="548639"/>
                  </a:lnTo>
                  <a:lnTo>
                    <a:pt x="2249424" y="411479"/>
                  </a:lnTo>
                  <a:lnTo>
                    <a:pt x="0" y="411479"/>
                  </a:lnTo>
                  <a:lnTo>
                    <a:pt x="0" y="137159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67" y="5870447"/>
            <a:ext cx="10451592" cy="3849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301" y="465328"/>
            <a:ext cx="254762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630" dirty="0">
                <a:solidFill>
                  <a:srgbClr val="F79546"/>
                </a:solidFill>
              </a:rPr>
              <a:t>R</a:t>
            </a:r>
            <a:r>
              <a:rPr sz="3750" spc="-470" dirty="0">
                <a:solidFill>
                  <a:srgbClr val="F79546"/>
                </a:solidFill>
              </a:rPr>
              <a:t>E</a:t>
            </a:r>
            <a:r>
              <a:rPr sz="3750" spc="-455" dirty="0">
                <a:solidFill>
                  <a:srgbClr val="F79546"/>
                </a:solidFill>
              </a:rPr>
              <a:t>Q</a:t>
            </a:r>
            <a:r>
              <a:rPr sz="3750" spc="-525" dirty="0">
                <a:solidFill>
                  <a:srgbClr val="F79546"/>
                </a:solidFill>
              </a:rPr>
              <a:t>U</a:t>
            </a:r>
            <a:r>
              <a:rPr sz="3750" spc="-470" dirty="0">
                <a:solidFill>
                  <a:srgbClr val="F79546"/>
                </a:solidFill>
              </a:rPr>
              <a:t>E</a:t>
            </a:r>
            <a:r>
              <a:rPr sz="3750" spc="-725" dirty="0">
                <a:solidFill>
                  <a:srgbClr val="F79546"/>
                </a:solidFill>
              </a:rPr>
              <a:t>S</a:t>
            </a:r>
            <a:r>
              <a:rPr sz="3750" spc="-300" dirty="0">
                <a:solidFill>
                  <a:srgbClr val="F79546"/>
                </a:solidFill>
              </a:rPr>
              <a:t>T</a:t>
            </a:r>
            <a:r>
              <a:rPr sz="3750" spc="-810" dirty="0">
                <a:solidFill>
                  <a:srgbClr val="F79546"/>
                </a:solidFill>
              </a:rPr>
              <a:t> </a:t>
            </a:r>
            <a:r>
              <a:rPr sz="3750" spc="-1110" dirty="0">
                <a:solidFill>
                  <a:srgbClr val="F79546"/>
                </a:solidFill>
              </a:rPr>
              <a:t>10</a:t>
            </a:r>
            <a:endParaRPr sz="3750"/>
          </a:p>
        </p:txBody>
      </p:sp>
      <p:sp>
        <p:nvSpPr>
          <p:cNvPr id="4" name="object 4"/>
          <p:cNvSpPr txBox="1"/>
          <p:nvPr/>
        </p:nvSpPr>
        <p:spPr>
          <a:xfrm>
            <a:off x="658914" y="1376514"/>
            <a:ext cx="16955770" cy="4288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895" marR="5080">
              <a:lnSpc>
                <a:spcPct val="115599"/>
              </a:lnSpc>
              <a:spcBef>
                <a:spcPts val="90"/>
              </a:spcBef>
            </a:pP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Get</a:t>
            </a:r>
            <a:r>
              <a:rPr sz="2700" spc="-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Verdana"/>
                <a:cs typeface="Verdana"/>
              </a:rPr>
              <a:t>Top</a:t>
            </a:r>
            <a:r>
              <a:rPr sz="2700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27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products</a:t>
            </a:r>
            <a:r>
              <a:rPr sz="27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270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division</a:t>
            </a:r>
            <a:r>
              <a:rPr sz="2700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27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high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total_sold_quantity</a:t>
            </a:r>
            <a:r>
              <a:rPr sz="2700" spc="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Verdana"/>
                <a:cs typeface="Verdana"/>
              </a:rPr>
              <a:t>fiscal_year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2021?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5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7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contains</a:t>
            </a:r>
            <a:r>
              <a:rPr sz="27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7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Verdana"/>
                <a:cs typeface="Verdana"/>
              </a:rPr>
              <a:t>fields,</a:t>
            </a:r>
            <a:endParaRPr sz="2700">
              <a:latin typeface="Verdana"/>
              <a:cs typeface="Verdana"/>
            </a:endParaRPr>
          </a:p>
          <a:p>
            <a:pPr marL="48895" marR="13474700">
              <a:lnSpc>
                <a:spcPct val="115700"/>
              </a:lnSpc>
              <a:spcBef>
                <a:spcPts val="70"/>
              </a:spcBef>
            </a:pPr>
            <a:r>
              <a:rPr sz="2700" spc="35" dirty="0">
                <a:solidFill>
                  <a:srgbClr val="A6A6A6"/>
                </a:solidFill>
                <a:latin typeface="Verdana"/>
                <a:cs typeface="Verdana"/>
              </a:rPr>
              <a:t>division </a:t>
            </a:r>
            <a:r>
              <a:rPr sz="2700" spc="4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A6A6A6"/>
                </a:solidFill>
                <a:latin typeface="Verdana"/>
                <a:cs typeface="Verdana"/>
              </a:rPr>
              <a:t>product_code </a:t>
            </a:r>
            <a:r>
              <a:rPr sz="2700" spc="9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2700" spc="150" dirty="0">
                <a:solidFill>
                  <a:srgbClr val="A6A6A6"/>
                </a:solidFill>
                <a:latin typeface="Verdana"/>
                <a:cs typeface="Verdana"/>
              </a:rPr>
              <a:t>product </a:t>
            </a:r>
            <a:r>
              <a:rPr sz="2700" spc="15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2700" spc="225" dirty="0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sz="2700" spc="15" dirty="0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r>
              <a:rPr sz="2700" spc="225" dirty="0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sz="2700" spc="30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45" dirty="0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sz="2700" spc="-280" dirty="0">
                <a:solidFill>
                  <a:srgbClr val="A6A6A6"/>
                </a:solidFill>
                <a:latin typeface="Verdana"/>
                <a:cs typeface="Verdana"/>
              </a:rPr>
              <a:t>_</a:t>
            </a:r>
            <a:r>
              <a:rPr sz="2700" spc="-254" dirty="0">
                <a:solidFill>
                  <a:srgbClr val="A6A6A6"/>
                </a:solidFill>
                <a:latin typeface="Verdana"/>
                <a:cs typeface="Verdana"/>
              </a:rPr>
              <a:t>s</a:t>
            </a:r>
            <a:r>
              <a:rPr sz="2700" spc="15" dirty="0">
                <a:solidFill>
                  <a:srgbClr val="A6A6A6"/>
                </a:solidFill>
                <a:latin typeface="Verdana"/>
                <a:cs typeface="Verdana"/>
              </a:rPr>
              <a:t>o</a:t>
            </a:r>
            <a:r>
              <a:rPr sz="2700" spc="45" dirty="0">
                <a:solidFill>
                  <a:srgbClr val="A6A6A6"/>
                </a:solidFill>
                <a:latin typeface="Verdana"/>
                <a:cs typeface="Verdana"/>
              </a:rPr>
              <a:t>l</a:t>
            </a:r>
            <a:r>
              <a:rPr sz="2700" spc="190" dirty="0">
                <a:solidFill>
                  <a:srgbClr val="A6A6A6"/>
                </a:solidFill>
                <a:latin typeface="Verdana"/>
                <a:cs typeface="Verdana"/>
              </a:rPr>
              <a:t>d</a:t>
            </a:r>
            <a:r>
              <a:rPr sz="2700" spc="-280" dirty="0">
                <a:solidFill>
                  <a:srgbClr val="A6A6A6"/>
                </a:solidFill>
                <a:latin typeface="Verdana"/>
                <a:cs typeface="Verdana"/>
              </a:rPr>
              <a:t>_</a:t>
            </a:r>
            <a:r>
              <a:rPr sz="2700" spc="185" dirty="0">
                <a:solidFill>
                  <a:srgbClr val="A6A6A6"/>
                </a:solidFill>
                <a:latin typeface="Verdana"/>
                <a:cs typeface="Verdana"/>
              </a:rPr>
              <a:t>q</a:t>
            </a:r>
            <a:r>
              <a:rPr sz="2700" spc="90" dirty="0">
                <a:solidFill>
                  <a:srgbClr val="A6A6A6"/>
                </a:solidFill>
                <a:latin typeface="Verdana"/>
                <a:cs typeface="Verdana"/>
              </a:rPr>
              <a:t>u</a:t>
            </a:r>
            <a:r>
              <a:rPr sz="2700" spc="30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2700" spc="15" dirty="0">
                <a:solidFill>
                  <a:srgbClr val="A6A6A6"/>
                </a:solidFill>
                <a:latin typeface="Verdana"/>
                <a:cs typeface="Verdana"/>
              </a:rPr>
              <a:t>n</a:t>
            </a:r>
            <a:r>
              <a:rPr sz="2700" spc="229" dirty="0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sz="2700" spc="-25" dirty="0">
                <a:solidFill>
                  <a:srgbClr val="A6A6A6"/>
                </a:solidFill>
                <a:latin typeface="Verdana"/>
                <a:cs typeface="Verdana"/>
              </a:rPr>
              <a:t>i</a:t>
            </a:r>
            <a:r>
              <a:rPr sz="2700" spc="225" dirty="0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sz="2700" spc="-50" dirty="0">
                <a:solidFill>
                  <a:srgbClr val="A6A6A6"/>
                </a:solidFill>
                <a:latin typeface="Verdana"/>
                <a:cs typeface="Verdana"/>
              </a:rPr>
              <a:t>y  </a:t>
            </a:r>
            <a:r>
              <a:rPr sz="2700" spc="15" dirty="0">
                <a:solidFill>
                  <a:srgbClr val="A6A6A6"/>
                </a:solidFill>
                <a:latin typeface="Verdana"/>
                <a:cs typeface="Verdana"/>
              </a:rPr>
              <a:t>rank_order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775"/>
              </a:spcBef>
            </a:pPr>
            <a:r>
              <a:rPr sz="3750" b="1" spc="-505" dirty="0">
                <a:solidFill>
                  <a:srgbClr val="F79546"/>
                </a:solidFill>
                <a:latin typeface="Verdana"/>
                <a:cs typeface="Verdana"/>
              </a:rPr>
              <a:t>OUTPUT</a:t>
            </a:r>
            <a:endParaRPr sz="3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0120" y="2139695"/>
            <a:ext cx="16367760" cy="4800600"/>
          </a:xfrm>
          <a:custGeom>
            <a:avLst/>
            <a:gdLst/>
            <a:ahLst/>
            <a:cxnLst/>
            <a:rect l="l" t="t" r="r" b="b"/>
            <a:pathLst>
              <a:path w="16367760" h="4800600">
                <a:moveTo>
                  <a:pt x="1499489" y="4800092"/>
                </a:moveTo>
                <a:lnTo>
                  <a:pt x="1493393" y="81407"/>
                </a:lnTo>
                <a:lnTo>
                  <a:pt x="1469898" y="40767"/>
                </a:lnTo>
                <a:lnTo>
                  <a:pt x="1432687" y="12192"/>
                </a:lnTo>
                <a:lnTo>
                  <a:pt x="1387348" y="0"/>
                </a:lnTo>
                <a:lnTo>
                  <a:pt x="112077" y="0"/>
                </a:lnTo>
                <a:lnTo>
                  <a:pt x="81330" y="6096"/>
                </a:lnTo>
                <a:lnTo>
                  <a:pt x="40703" y="29591"/>
                </a:lnTo>
                <a:lnTo>
                  <a:pt x="12141" y="66802"/>
                </a:lnTo>
                <a:lnTo>
                  <a:pt x="0" y="112141"/>
                </a:lnTo>
                <a:lnTo>
                  <a:pt x="0" y="4800092"/>
                </a:lnTo>
                <a:lnTo>
                  <a:pt x="1499489" y="4800092"/>
                </a:lnTo>
                <a:close/>
              </a:path>
              <a:path w="16367760" h="4800600">
                <a:moveTo>
                  <a:pt x="3163697" y="4799965"/>
                </a:moveTo>
                <a:lnTo>
                  <a:pt x="3157601" y="172847"/>
                </a:lnTo>
                <a:lnTo>
                  <a:pt x="3134106" y="132207"/>
                </a:lnTo>
                <a:lnTo>
                  <a:pt x="3096895" y="103632"/>
                </a:lnTo>
                <a:lnTo>
                  <a:pt x="3051556" y="91440"/>
                </a:lnTo>
                <a:lnTo>
                  <a:pt x="1776349" y="91440"/>
                </a:lnTo>
                <a:lnTo>
                  <a:pt x="1745488" y="97536"/>
                </a:lnTo>
                <a:lnTo>
                  <a:pt x="1704975" y="121031"/>
                </a:lnTo>
                <a:lnTo>
                  <a:pt x="1676400" y="158242"/>
                </a:lnTo>
                <a:lnTo>
                  <a:pt x="1664208" y="203581"/>
                </a:lnTo>
                <a:lnTo>
                  <a:pt x="1664208" y="4799965"/>
                </a:lnTo>
                <a:lnTo>
                  <a:pt x="3163697" y="4799965"/>
                </a:lnTo>
                <a:close/>
              </a:path>
              <a:path w="16367760" h="4800600">
                <a:moveTo>
                  <a:pt x="4837049" y="4800092"/>
                </a:moveTo>
                <a:lnTo>
                  <a:pt x="4830953" y="255143"/>
                </a:lnTo>
                <a:lnTo>
                  <a:pt x="4807331" y="214503"/>
                </a:lnTo>
                <a:lnTo>
                  <a:pt x="4769866" y="185928"/>
                </a:lnTo>
                <a:lnTo>
                  <a:pt x="4724273" y="173736"/>
                </a:lnTo>
                <a:lnTo>
                  <a:pt x="3441192" y="173736"/>
                </a:lnTo>
                <a:lnTo>
                  <a:pt x="3369310" y="203327"/>
                </a:lnTo>
                <a:lnTo>
                  <a:pt x="3340608" y="240538"/>
                </a:lnTo>
                <a:lnTo>
                  <a:pt x="3329178" y="278003"/>
                </a:lnTo>
                <a:lnTo>
                  <a:pt x="3328416" y="285877"/>
                </a:lnTo>
                <a:lnTo>
                  <a:pt x="3328416" y="4800092"/>
                </a:lnTo>
                <a:lnTo>
                  <a:pt x="4837049" y="4800092"/>
                </a:lnTo>
                <a:close/>
              </a:path>
              <a:path w="16367760" h="4800600">
                <a:moveTo>
                  <a:pt x="7269353" y="4800092"/>
                </a:moveTo>
                <a:lnTo>
                  <a:pt x="7263257" y="191135"/>
                </a:lnTo>
                <a:lnTo>
                  <a:pt x="7239635" y="150495"/>
                </a:lnTo>
                <a:lnTo>
                  <a:pt x="7202170" y="121920"/>
                </a:lnTo>
                <a:lnTo>
                  <a:pt x="7156577" y="109728"/>
                </a:lnTo>
                <a:lnTo>
                  <a:pt x="5873496" y="109728"/>
                </a:lnTo>
                <a:lnTo>
                  <a:pt x="5842508" y="115824"/>
                </a:lnTo>
                <a:lnTo>
                  <a:pt x="5801614" y="139319"/>
                </a:lnTo>
                <a:lnTo>
                  <a:pt x="5772912" y="176530"/>
                </a:lnTo>
                <a:lnTo>
                  <a:pt x="5760720" y="221869"/>
                </a:lnTo>
                <a:lnTo>
                  <a:pt x="5760720" y="4800092"/>
                </a:lnTo>
                <a:lnTo>
                  <a:pt x="7269353" y="4800092"/>
                </a:lnTo>
                <a:close/>
              </a:path>
              <a:path w="16367760" h="4800600">
                <a:moveTo>
                  <a:pt x="8933561" y="313309"/>
                </a:moveTo>
                <a:lnTo>
                  <a:pt x="8927465" y="282575"/>
                </a:lnTo>
                <a:lnTo>
                  <a:pt x="8903970" y="241935"/>
                </a:lnTo>
                <a:lnTo>
                  <a:pt x="8866759" y="213360"/>
                </a:lnTo>
                <a:lnTo>
                  <a:pt x="8821420" y="201168"/>
                </a:lnTo>
                <a:lnTo>
                  <a:pt x="7546213" y="201168"/>
                </a:lnTo>
                <a:lnTo>
                  <a:pt x="7515352" y="207264"/>
                </a:lnTo>
                <a:lnTo>
                  <a:pt x="7474839" y="230759"/>
                </a:lnTo>
                <a:lnTo>
                  <a:pt x="7446264" y="267970"/>
                </a:lnTo>
                <a:lnTo>
                  <a:pt x="7434072" y="313309"/>
                </a:lnTo>
                <a:lnTo>
                  <a:pt x="7434072" y="4800092"/>
                </a:lnTo>
                <a:lnTo>
                  <a:pt x="8933561" y="4800092"/>
                </a:lnTo>
                <a:lnTo>
                  <a:pt x="8933561" y="313309"/>
                </a:lnTo>
                <a:close/>
              </a:path>
              <a:path w="16367760" h="4800600">
                <a:moveTo>
                  <a:pt x="10597769" y="4800219"/>
                </a:moveTo>
                <a:lnTo>
                  <a:pt x="10591673" y="291592"/>
                </a:lnTo>
                <a:lnTo>
                  <a:pt x="10568178" y="250952"/>
                </a:lnTo>
                <a:lnTo>
                  <a:pt x="10530967" y="222504"/>
                </a:lnTo>
                <a:lnTo>
                  <a:pt x="10485628" y="210312"/>
                </a:lnTo>
                <a:lnTo>
                  <a:pt x="9210421" y="210312"/>
                </a:lnTo>
                <a:lnTo>
                  <a:pt x="9179560" y="216408"/>
                </a:lnTo>
                <a:lnTo>
                  <a:pt x="9139047" y="239903"/>
                </a:lnTo>
                <a:lnTo>
                  <a:pt x="9110472" y="277114"/>
                </a:lnTo>
                <a:lnTo>
                  <a:pt x="9098280" y="322326"/>
                </a:lnTo>
                <a:lnTo>
                  <a:pt x="9098280" y="4800219"/>
                </a:lnTo>
                <a:lnTo>
                  <a:pt x="10597769" y="4800219"/>
                </a:lnTo>
                <a:close/>
              </a:path>
              <a:path w="16367760" h="4800600">
                <a:moveTo>
                  <a:pt x="13039217" y="4800600"/>
                </a:moveTo>
                <a:lnTo>
                  <a:pt x="13032994" y="108839"/>
                </a:lnTo>
                <a:lnTo>
                  <a:pt x="13009499" y="68199"/>
                </a:lnTo>
                <a:lnTo>
                  <a:pt x="12972034" y="39624"/>
                </a:lnTo>
                <a:lnTo>
                  <a:pt x="12926441" y="27432"/>
                </a:lnTo>
                <a:lnTo>
                  <a:pt x="11643360" y="27432"/>
                </a:lnTo>
                <a:lnTo>
                  <a:pt x="11612372" y="33528"/>
                </a:lnTo>
                <a:lnTo>
                  <a:pt x="11571478" y="57023"/>
                </a:lnTo>
                <a:lnTo>
                  <a:pt x="11542776" y="94234"/>
                </a:lnTo>
                <a:lnTo>
                  <a:pt x="11530584" y="139573"/>
                </a:lnTo>
                <a:lnTo>
                  <a:pt x="11530584" y="4800600"/>
                </a:lnTo>
                <a:lnTo>
                  <a:pt x="13039217" y="4800600"/>
                </a:lnTo>
                <a:close/>
              </a:path>
              <a:path w="16367760" h="4800600">
                <a:moveTo>
                  <a:pt x="14703425" y="4800346"/>
                </a:moveTo>
                <a:lnTo>
                  <a:pt x="14697329" y="154432"/>
                </a:lnTo>
                <a:lnTo>
                  <a:pt x="14673834" y="113792"/>
                </a:lnTo>
                <a:lnTo>
                  <a:pt x="14636623" y="85344"/>
                </a:lnTo>
                <a:lnTo>
                  <a:pt x="14591284" y="73152"/>
                </a:lnTo>
                <a:lnTo>
                  <a:pt x="13316077" y="73152"/>
                </a:lnTo>
                <a:lnTo>
                  <a:pt x="13285216" y="79248"/>
                </a:lnTo>
                <a:lnTo>
                  <a:pt x="13244576" y="102743"/>
                </a:lnTo>
                <a:lnTo>
                  <a:pt x="13216128" y="139954"/>
                </a:lnTo>
                <a:lnTo>
                  <a:pt x="13203936" y="185166"/>
                </a:lnTo>
                <a:lnTo>
                  <a:pt x="13203936" y="4800346"/>
                </a:lnTo>
                <a:lnTo>
                  <a:pt x="14703425" y="4800346"/>
                </a:lnTo>
                <a:close/>
              </a:path>
              <a:path w="16367760" h="4800600">
                <a:moveTo>
                  <a:pt x="16367633" y="4800219"/>
                </a:moveTo>
                <a:lnTo>
                  <a:pt x="16361537" y="154559"/>
                </a:lnTo>
                <a:lnTo>
                  <a:pt x="16338042" y="113919"/>
                </a:lnTo>
                <a:lnTo>
                  <a:pt x="16300831" y="85344"/>
                </a:lnTo>
                <a:lnTo>
                  <a:pt x="16255492" y="73152"/>
                </a:lnTo>
                <a:lnTo>
                  <a:pt x="14980285" y="73152"/>
                </a:lnTo>
                <a:lnTo>
                  <a:pt x="14949424" y="79248"/>
                </a:lnTo>
                <a:lnTo>
                  <a:pt x="14908784" y="102743"/>
                </a:lnTo>
                <a:lnTo>
                  <a:pt x="14880336" y="139954"/>
                </a:lnTo>
                <a:lnTo>
                  <a:pt x="14868144" y="185293"/>
                </a:lnTo>
                <a:lnTo>
                  <a:pt x="14868144" y="4800219"/>
                </a:lnTo>
                <a:lnTo>
                  <a:pt x="16367633" y="480021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1672" y="7158642"/>
          <a:ext cx="16670655" cy="1413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7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78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8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96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005">
                <a:tc>
                  <a:txBody>
                    <a:bodyPr/>
                    <a:lstStyle/>
                    <a:p>
                      <a:pPr marR="99695" algn="ctr">
                        <a:lnSpc>
                          <a:spcPts val="1845"/>
                        </a:lnSpc>
                      </a:pPr>
                      <a:r>
                        <a:rPr sz="1550" b="1" spc="-16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Premiuim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ts val="1845"/>
                        </a:lnSpc>
                      </a:pPr>
                      <a:r>
                        <a:rPr sz="1550" b="1" spc="-5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Plus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29565" algn="ctr">
                        <a:lnSpc>
                          <a:spcPts val="1845"/>
                        </a:lnSpc>
                      </a:pPr>
                      <a:r>
                        <a:rPr sz="1550" b="1" spc="-16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Premiuim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309" algn="ctr">
                        <a:lnSpc>
                          <a:spcPts val="1845"/>
                        </a:lnSpc>
                      </a:pPr>
                      <a:r>
                        <a:rPr sz="1550" b="1" spc="-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sta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155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1550" b="1" spc="-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1550" b="1" spc="-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0175" algn="ctr">
                        <a:lnSpc>
                          <a:spcPts val="1845"/>
                        </a:lnSpc>
                      </a:pP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sta</a:t>
                      </a:r>
                      <a:r>
                        <a:rPr sz="155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nd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1550" b="1" spc="-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ts val="1845"/>
                        </a:lnSpc>
                      </a:pPr>
                      <a:r>
                        <a:rPr sz="155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us</a:t>
                      </a:r>
                      <a:r>
                        <a:rPr sz="1550" b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3530" algn="ctr">
                        <a:lnSpc>
                          <a:spcPts val="1635"/>
                        </a:lnSpc>
                      </a:pPr>
                      <a:r>
                        <a:rPr sz="1550" b="1" spc="-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STANDARD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marL="308610" algn="ctr">
                        <a:lnSpc>
                          <a:spcPts val="1650"/>
                        </a:lnSpc>
                      </a:pPr>
                      <a:r>
                        <a:rPr sz="155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BLUE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ts val="1635"/>
                        </a:lnSpc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155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550" b="1" spc="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spc="-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spc="-1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155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Y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marR="60960" algn="ctr">
                        <a:lnSpc>
                          <a:spcPts val="1650"/>
                        </a:lnSpc>
                      </a:pPr>
                      <a:r>
                        <a:rPr sz="155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GREEN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8140">
                        <a:lnSpc>
                          <a:spcPts val="1635"/>
                        </a:lnSpc>
                      </a:pPr>
                      <a:r>
                        <a:rPr sz="1550" b="1" spc="-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PLUS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marL="412750">
                        <a:lnSpc>
                          <a:spcPts val="1650"/>
                        </a:lnSpc>
                      </a:pPr>
                      <a:r>
                        <a:rPr sz="155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RED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29">
                <a:tc>
                  <a:txBody>
                    <a:bodyPr/>
                    <a:lstStyle/>
                    <a:p>
                      <a:pPr marR="119380" algn="ctr">
                        <a:lnSpc>
                          <a:spcPts val="1855"/>
                        </a:lnSpc>
                      </a:pPr>
                      <a:r>
                        <a:rPr sz="155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1550" b="1" spc="-1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1550" b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marR="107314" algn="ctr">
                        <a:lnSpc>
                          <a:spcPts val="1830"/>
                        </a:lnSpc>
                        <a:spcBef>
                          <a:spcPts val="85"/>
                        </a:spcBef>
                      </a:pPr>
                      <a:r>
                        <a:rPr sz="155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155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550" b="1" spc="-1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r>
                        <a:rPr sz="1550" b="1" spc="-16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1550" b="1" spc="-229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ts val="1855"/>
                        </a:lnSpc>
                      </a:pPr>
                      <a:r>
                        <a:rPr sz="155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1550" b="1" spc="-1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1550" b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1550" b="1" spc="-17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155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marL="53975" algn="ctr">
                        <a:lnSpc>
                          <a:spcPts val="1830"/>
                        </a:lnSpc>
                        <a:spcBef>
                          <a:spcPts val="85"/>
                        </a:spcBef>
                      </a:pPr>
                      <a:r>
                        <a:rPr sz="155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DRC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2585" algn="ctr">
                        <a:lnSpc>
                          <a:spcPts val="1855"/>
                        </a:lnSpc>
                      </a:pPr>
                      <a:r>
                        <a:rPr sz="155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1550" b="1" spc="-1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1550" b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1550" b="1" spc="-17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155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marR="360045" algn="ctr">
                        <a:lnSpc>
                          <a:spcPts val="1830"/>
                        </a:lnSpc>
                        <a:spcBef>
                          <a:spcPts val="85"/>
                        </a:spcBef>
                      </a:pPr>
                      <a:r>
                        <a:rPr sz="155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DRC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3230" algn="ctr">
                        <a:lnSpc>
                          <a:spcPts val="1855"/>
                        </a:lnSpc>
                      </a:pPr>
                      <a:r>
                        <a:rPr sz="155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1550" b="1" spc="-1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sz="1550" b="1" spc="-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55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1550" b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0175" algn="ctr">
                        <a:lnSpc>
                          <a:spcPts val="1855"/>
                        </a:lnSpc>
                      </a:pPr>
                      <a:r>
                        <a:rPr sz="155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1550" b="1" spc="-1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spc="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x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ts val="1855"/>
                        </a:lnSpc>
                      </a:pPr>
                      <a:r>
                        <a:rPr sz="155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1550" b="1" spc="-1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spc="-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spc="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x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 algn="ctr">
                        <a:lnSpc>
                          <a:spcPts val="1855"/>
                        </a:lnSpc>
                      </a:pPr>
                      <a:r>
                        <a:rPr sz="155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1550" b="1" spc="-1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1855"/>
                        </a:lnSpc>
                      </a:pPr>
                      <a:r>
                        <a:rPr sz="155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1550" b="1" spc="-1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sz="1550" b="1" spc="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sz="155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1550" b="1" spc="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155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55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155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y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 algn="ctr">
                        <a:lnSpc>
                          <a:spcPts val="1855"/>
                        </a:lnSpc>
                      </a:pPr>
                      <a:r>
                        <a:rPr sz="155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AQ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marL="71755" algn="ctr">
                        <a:lnSpc>
                          <a:spcPts val="1830"/>
                        </a:lnSpc>
                        <a:spcBef>
                          <a:spcPts val="85"/>
                        </a:spcBef>
                      </a:pPr>
                      <a:r>
                        <a:rPr sz="1550" b="1" spc="-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Digit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34">
                <a:tc>
                  <a:txBody>
                    <a:bodyPr/>
                    <a:lstStyle/>
                    <a:p>
                      <a:pPr marR="94615" algn="ctr">
                        <a:lnSpc>
                          <a:spcPts val="1835"/>
                        </a:lnSpc>
                      </a:pPr>
                      <a:r>
                        <a:rPr sz="1550" b="1" spc="-3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A6720160103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835"/>
                        </a:lnSpc>
                      </a:pPr>
                      <a:r>
                        <a:rPr sz="1550" b="1" spc="-3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A6818160202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4170" algn="ctr">
                        <a:lnSpc>
                          <a:spcPts val="1835"/>
                        </a:lnSpc>
                      </a:pPr>
                      <a:r>
                        <a:rPr sz="1550" b="1" spc="-3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A6819160203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9105" algn="ctr">
                        <a:lnSpc>
                          <a:spcPts val="1835"/>
                        </a:lnSpc>
                      </a:pPr>
                      <a:r>
                        <a:rPr sz="1550" b="1" spc="-3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A2319150302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1285" algn="ctr">
                        <a:lnSpc>
                          <a:spcPts val="1835"/>
                        </a:lnSpc>
                      </a:pPr>
                      <a:r>
                        <a:rPr sz="1550" b="1" spc="-3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A2520150501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ts val="1835"/>
                        </a:lnSpc>
                      </a:pPr>
                      <a:r>
                        <a:rPr sz="1550" b="1" spc="-2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A2520150504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7025" algn="ctr">
                        <a:lnSpc>
                          <a:spcPts val="1835"/>
                        </a:lnSpc>
                      </a:pPr>
                      <a:r>
                        <a:rPr sz="1550" b="1" spc="-3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A4218110202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ts val="1835"/>
                        </a:lnSpc>
                      </a:pPr>
                      <a:r>
                        <a:rPr sz="1550" b="1" spc="-3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A4319110306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ts val="1835"/>
                        </a:lnSpc>
                      </a:pPr>
                      <a:r>
                        <a:rPr sz="1550" b="1" spc="-3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A42181102</a:t>
                      </a:r>
                      <a:endParaRPr sz="1550">
                        <a:latin typeface="Verdana"/>
                        <a:cs typeface="Verdana"/>
                      </a:endParaRPr>
                    </a:p>
                    <a:p>
                      <a:pPr marL="83185" algn="ctr">
                        <a:lnSpc>
                          <a:spcPts val="1850"/>
                        </a:lnSpc>
                        <a:spcBef>
                          <a:spcPts val="85"/>
                        </a:spcBef>
                      </a:pPr>
                      <a:r>
                        <a:rPr sz="1550" b="1" spc="-18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08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41018" y="2339149"/>
            <a:ext cx="89725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25" dirty="0">
                <a:latin typeface="Trebuchet MS"/>
                <a:cs typeface="Trebuchet MS"/>
              </a:rPr>
              <a:t>701</a:t>
            </a:r>
            <a:r>
              <a:rPr sz="2150" spc="-150" dirty="0">
                <a:latin typeface="Trebuchet MS"/>
                <a:cs typeface="Trebuchet MS"/>
              </a:rPr>
              <a:t>.</a:t>
            </a:r>
            <a:r>
              <a:rPr sz="2150" spc="-125" dirty="0">
                <a:latin typeface="Trebuchet MS"/>
                <a:cs typeface="Trebuchet MS"/>
              </a:rPr>
              <a:t>3</a:t>
            </a:r>
            <a:r>
              <a:rPr sz="2150" spc="-195" dirty="0">
                <a:latin typeface="Trebuchet MS"/>
                <a:cs typeface="Trebuchet MS"/>
              </a:rPr>
              <a:t>7</a:t>
            </a:r>
            <a:r>
              <a:rPr sz="2150" spc="5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3605" y="2408618"/>
            <a:ext cx="89725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25" dirty="0">
                <a:latin typeface="Trebuchet MS"/>
                <a:cs typeface="Trebuchet MS"/>
              </a:rPr>
              <a:t>688</a:t>
            </a:r>
            <a:r>
              <a:rPr sz="2150" spc="-150" dirty="0">
                <a:latin typeface="Trebuchet MS"/>
                <a:cs typeface="Trebuchet MS"/>
              </a:rPr>
              <a:t>.</a:t>
            </a:r>
            <a:r>
              <a:rPr sz="2150" spc="-125" dirty="0">
                <a:latin typeface="Trebuchet MS"/>
                <a:cs typeface="Trebuchet MS"/>
              </a:rPr>
              <a:t>0</a:t>
            </a:r>
            <a:r>
              <a:rPr sz="2150" spc="-195" dirty="0">
                <a:latin typeface="Trebuchet MS"/>
                <a:cs typeface="Trebuchet MS"/>
              </a:rPr>
              <a:t>0</a:t>
            </a:r>
            <a:r>
              <a:rPr sz="2150" spc="5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28388" y="2500058"/>
            <a:ext cx="85153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95" dirty="0">
                <a:latin typeface="Trebuchet MS"/>
                <a:cs typeface="Trebuchet MS"/>
              </a:rPr>
              <a:t>676</a:t>
            </a:r>
            <a:r>
              <a:rPr sz="2150" spc="-220" dirty="0">
                <a:latin typeface="Trebuchet MS"/>
                <a:cs typeface="Trebuchet MS"/>
              </a:rPr>
              <a:t>.</a:t>
            </a:r>
            <a:r>
              <a:rPr sz="2150" spc="-195" dirty="0">
                <a:latin typeface="Trebuchet MS"/>
                <a:cs typeface="Trebuchet MS"/>
              </a:rPr>
              <a:t>24</a:t>
            </a:r>
            <a:r>
              <a:rPr sz="2150" spc="5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0884" y="2408618"/>
            <a:ext cx="85153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95" dirty="0">
                <a:latin typeface="Trebuchet MS"/>
                <a:cs typeface="Trebuchet MS"/>
              </a:rPr>
              <a:t>428</a:t>
            </a:r>
            <a:r>
              <a:rPr sz="2150" spc="-220" dirty="0">
                <a:latin typeface="Trebuchet MS"/>
                <a:cs typeface="Trebuchet MS"/>
              </a:rPr>
              <a:t>.</a:t>
            </a:r>
            <a:r>
              <a:rPr sz="2150" spc="-195" dirty="0">
                <a:latin typeface="Trebuchet MS"/>
                <a:cs typeface="Trebuchet MS"/>
              </a:rPr>
              <a:t>49</a:t>
            </a:r>
            <a:r>
              <a:rPr sz="2150" spc="5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8996" y="2500058"/>
            <a:ext cx="85153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95" dirty="0">
                <a:latin typeface="Trebuchet MS"/>
                <a:cs typeface="Trebuchet MS"/>
              </a:rPr>
              <a:t>419</a:t>
            </a:r>
            <a:r>
              <a:rPr sz="2150" spc="-220" dirty="0">
                <a:latin typeface="Trebuchet MS"/>
                <a:cs typeface="Trebuchet MS"/>
              </a:rPr>
              <a:t>.</a:t>
            </a:r>
            <a:r>
              <a:rPr sz="2150" spc="-195" dirty="0">
                <a:latin typeface="Trebuchet MS"/>
                <a:cs typeface="Trebuchet MS"/>
              </a:rPr>
              <a:t>86</a:t>
            </a:r>
            <a:r>
              <a:rPr sz="2150" spc="5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17175" y="2500058"/>
            <a:ext cx="80581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95" dirty="0">
                <a:latin typeface="Trebuchet MS"/>
                <a:cs typeface="Trebuchet MS"/>
              </a:rPr>
              <a:t>4</a:t>
            </a: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125" dirty="0">
                <a:latin typeface="Trebuchet MS"/>
                <a:cs typeface="Trebuchet MS"/>
              </a:rPr>
              <a:t>9</a:t>
            </a:r>
            <a:r>
              <a:rPr sz="2150" spc="-290" dirty="0">
                <a:latin typeface="Trebuchet MS"/>
                <a:cs typeface="Trebuchet MS"/>
              </a:rPr>
              <a:t>.</a:t>
            </a:r>
            <a:r>
              <a:rPr sz="2150" spc="-195" dirty="0">
                <a:latin typeface="Trebuchet MS"/>
                <a:cs typeface="Trebuchet MS"/>
              </a:rPr>
              <a:t>4</a:t>
            </a:r>
            <a:r>
              <a:rPr sz="2150" spc="-340" dirty="0">
                <a:latin typeface="Trebuchet MS"/>
                <a:cs typeface="Trebuchet MS"/>
              </a:rPr>
              <a:t>7</a:t>
            </a:r>
            <a:r>
              <a:rPr sz="2150" spc="5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86308" y="2339149"/>
            <a:ext cx="67818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340" dirty="0">
                <a:latin typeface="Trebuchet MS"/>
                <a:cs typeface="Trebuchet MS"/>
              </a:rPr>
              <a:t>7</a:t>
            </a:r>
            <a:r>
              <a:rPr sz="2150" spc="-290" dirty="0">
                <a:latin typeface="Trebuchet MS"/>
                <a:cs typeface="Trebuchet MS"/>
              </a:rPr>
              <a:t>.</a:t>
            </a:r>
            <a:r>
              <a:rPr sz="2150" spc="-190" dirty="0">
                <a:latin typeface="Trebuchet MS"/>
                <a:cs typeface="Trebuchet MS"/>
              </a:rPr>
              <a:t>4</a:t>
            </a:r>
            <a:r>
              <a:rPr sz="2150" spc="-195" dirty="0">
                <a:latin typeface="Trebuchet MS"/>
                <a:cs typeface="Trebuchet MS"/>
              </a:rPr>
              <a:t>3</a:t>
            </a:r>
            <a:r>
              <a:rPr sz="2150" spc="5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89379" y="2408618"/>
            <a:ext cx="68707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65" dirty="0">
                <a:latin typeface="Trebuchet MS"/>
                <a:cs typeface="Trebuchet MS"/>
              </a:rPr>
              <a:t>17</a:t>
            </a:r>
            <a:r>
              <a:rPr sz="2150" spc="-295" dirty="0">
                <a:latin typeface="Trebuchet MS"/>
                <a:cs typeface="Trebuchet MS"/>
              </a:rPr>
              <a:t>.</a:t>
            </a:r>
            <a:r>
              <a:rPr sz="2150" spc="-265" dirty="0">
                <a:latin typeface="Trebuchet MS"/>
                <a:cs typeface="Trebuchet MS"/>
              </a:rPr>
              <a:t>28</a:t>
            </a:r>
            <a:r>
              <a:rPr sz="2150" spc="5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55745" y="2408618"/>
            <a:ext cx="68707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65" dirty="0">
                <a:latin typeface="Trebuchet MS"/>
                <a:cs typeface="Trebuchet MS"/>
              </a:rPr>
              <a:t>17</a:t>
            </a:r>
            <a:r>
              <a:rPr sz="2150" spc="-295" dirty="0">
                <a:latin typeface="Trebuchet MS"/>
                <a:cs typeface="Trebuchet MS"/>
              </a:rPr>
              <a:t>.</a:t>
            </a:r>
            <a:r>
              <a:rPr sz="2150" spc="-265" dirty="0">
                <a:latin typeface="Trebuchet MS"/>
                <a:cs typeface="Trebuchet MS"/>
              </a:rPr>
              <a:t>27</a:t>
            </a:r>
            <a:r>
              <a:rPr sz="2150" spc="5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7829" y="1213167"/>
            <a:ext cx="223774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b="1" spc="-3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b="1" spc="-5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3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350" b="1" spc="-5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3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b="1" spc="-5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4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b="1" spc="-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b="1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-21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350" b="1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-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b="1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-16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350" b="1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67727" y="1213167"/>
            <a:ext cx="224663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b="1" spc="-3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b="1" spc="-5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3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350" b="1" spc="-5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3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b="1" spc="-5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4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b="1" spc="-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b="1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-21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350" b="1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28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50" b="1" spc="-15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350" b="1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33628" y="1213167"/>
            <a:ext cx="193738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b="1" spc="-3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50" b="1" spc="-5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3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350" b="1" spc="-5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3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50" b="1" spc="-5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4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50" b="1" spc="-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50" b="1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-21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350" b="1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-2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50" b="1" spc="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0803" y="8744280"/>
            <a:ext cx="4871720" cy="848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95"/>
              </a:spcBef>
            </a:pPr>
            <a:r>
              <a:rPr sz="2000" spc="-14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lli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0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du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  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ri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11568" y="8744280"/>
            <a:ext cx="4826000" cy="848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95"/>
              </a:spcBef>
            </a:pPr>
            <a:r>
              <a:rPr sz="2000" spc="-2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14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16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000" spc="-14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lli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10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1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-2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A  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84989" y="8744280"/>
            <a:ext cx="4556125" cy="848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95"/>
              </a:spcBef>
            </a:pPr>
            <a:r>
              <a:rPr sz="2000" spc="-14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lli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0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du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C  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laptops.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6882" y="3752227"/>
            <a:ext cx="12908280" cy="477583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sz="28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excellent</a:t>
            </a:r>
            <a:r>
              <a:rPr sz="28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2800" spc="-5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r>
              <a:rPr sz="28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build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lasting</a:t>
            </a:r>
            <a:r>
              <a:rPr sz="2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relationships.</a:t>
            </a:r>
            <a:endParaRPr sz="2800">
              <a:latin typeface="Verdana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Implement</a:t>
            </a:r>
            <a:r>
              <a:rPr sz="280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8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marketing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strategy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sz="28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8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channels.</a:t>
            </a:r>
            <a:endParaRPr sz="2800">
              <a:latin typeface="Verdana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219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Develop</a:t>
            </a:r>
            <a:r>
              <a:rPr sz="2800" spc="-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strong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brand</a:t>
            </a:r>
            <a:r>
              <a:rPr sz="28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identity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communicate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unique</a:t>
            </a:r>
            <a:r>
              <a:rPr sz="28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value.</a:t>
            </a:r>
            <a:endParaRPr sz="2800">
              <a:latin typeface="Verdana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218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Invest</a:t>
            </a: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sales</a:t>
            </a:r>
            <a:r>
              <a:rPr sz="2800" spc="-4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Verdana"/>
                <a:cs typeface="Verdana"/>
              </a:rPr>
              <a:t>team</a:t>
            </a:r>
            <a:r>
              <a:rPr sz="28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improved</a:t>
            </a:r>
            <a:r>
              <a:rPr sz="28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performance.</a:t>
            </a:r>
            <a:endParaRPr sz="2800">
              <a:latin typeface="Verdana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219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120" dirty="0">
                <a:solidFill>
                  <a:srgbClr val="FFFFFF"/>
                </a:solidFill>
                <a:latin typeface="Verdana"/>
                <a:cs typeface="Verdana"/>
              </a:rPr>
              <a:t>Offer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competitive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pricing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attractive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promotions.</a:t>
            </a:r>
            <a:endParaRPr sz="2800">
              <a:latin typeface="Verdana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219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nh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2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4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219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Gather</a:t>
            </a: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28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feedback</a:t>
            </a:r>
            <a:r>
              <a:rPr sz="280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continuously</a:t>
            </a:r>
            <a:r>
              <a:rPr sz="2800" spc="-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improve.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9007" y="1289558"/>
            <a:ext cx="12425045" cy="169862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>
              <a:lnSpc>
                <a:spcPts val="5910"/>
              </a:lnSpc>
              <a:spcBef>
                <a:spcPts val="1425"/>
              </a:spcBef>
              <a:tabLst>
                <a:tab pos="4888865" algn="l"/>
              </a:tabLst>
            </a:pPr>
            <a:r>
              <a:rPr sz="6050" spc="-1060" dirty="0">
                <a:solidFill>
                  <a:srgbClr val="F79546"/>
                </a:solidFill>
              </a:rPr>
              <a:t>R</a:t>
            </a:r>
            <a:r>
              <a:rPr sz="6050" spc="-565" dirty="0">
                <a:solidFill>
                  <a:srgbClr val="F79546"/>
                </a:solidFill>
              </a:rPr>
              <a:t>e</a:t>
            </a:r>
            <a:r>
              <a:rPr sz="6050" spc="-395" dirty="0">
                <a:solidFill>
                  <a:srgbClr val="F79546"/>
                </a:solidFill>
              </a:rPr>
              <a:t>c</a:t>
            </a:r>
            <a:r>
              <a:rPr sz="6050" spc="-625" dirty="0">
                <a:solidFill>
                  <a:srgbClr val="F79546"/>
                </a:solidFill>
              </a:rPr>
              <a:t>o</a:t>
            </a:r>
            <a:r>
              <a:rPr sz="6050" spc="-570" dirty="0">
                <a:solidFill>
                  <a:srgbClr val="F79546"/>
                </a:solidFill>
              </a:rPr>
              <a:t>m</a:t>
            </a:r>
            <a:r>
              <a:rPr sz="6050" spc="-645" dirty="0">
                <a:solidFill>
                  <a:srgbClr val="F79546"/>
                </a:solidFill>
              </a:rPr>
              <a:t>m</a:t>
            </a:r>
            <a:r>
              <a:rPr sz="6050" spc="-635" dirty="0">
                <a:solidFill>
                  <a:srgbClr val="F79546"/>
                </a:solidFill>
              </a:rPr>
              <a:t>e</a:t>
            </a:r>
            <a:r>
              <a:rPr sz="6050" spc="-204" dirty="0">
                <a:solidFill>
                  <a:srgbClr val="F79546"/>
                </a:solidFill>
              </a:rPr>
              <a:t>n</a:t>
            </a:r>
            <a:r>
              <a:rPr sz="6050" spc="-490" dirty="0">
                <a:solidFill>
                  <a:srgbClr val="F79546"/>
                </a:solidFill>
              </a:rPr>
              <a:t>d</a:t>
            </a:r>
            <a:r>
              <a:rPr sz="6050" spc="-875" dirty="0">
                <a:solidFill>
                  <a:srgbClr val="F79546"/>
                </a:solidFill>
              </a:rPr>
              <a:t>a</a:t>
            </a:r>
            <a:r>
              <a:rPr sz="6050" spc="-235" dirty="0">
                <a:solidFill>
                  <a:srgbClr val="F79546"/>
                </a:solidFill>
              </a:rPr>
              <a:t>t</a:t>
            </a:r>
            <a:r>
              <a:rPr sz="6050" spc="-490" dirty="0">
                <a:solidFill>
                  <a:srgbClr val="F79546"/>
                </a:solidFill>
              </a:rPr>
              <a:t>i</a:t>
            </a:r>
            <a:r>
              <a:rPr sz="6050" spc="-625" dirty="0">
                <a:solidFill>
                  <a:srgbClr val="F79546"/>
                </a:solidFill>
              </a:rPr>
              <a:t>o</a:t>
            </a:r>
            <a:r>
              <a:rPr sz="6050" spc="-210" dirty="0">
                <a:solidFill>
                  <a:srgbClr val="F79546"/>
                </a:solidFill>
              </a:rPr>
              <a:t>n</a:t>
            </a:r>
            <a:r>
              <a:rPr sz="6050" spc="-475" dirty="0">
                <a:solidFill>
                  <a:srgbClr val="F79546"/>
                </a:solidFill>
              </a:rPr>
              <a:t>s</a:t>
            </a:r>
            <a:r>
              <a:rPr sz="6050" spc="-865" dirty="0">
                <a:solidFill>
                  <a:srgbClr val="F79546"/>
                </a:solidFill>
              </a:rPr>
              <a:t> </a:t>
            </a:r>
            <a:r>
              <a:rPr sz="6050" spc="-400" dirty="0">
                <a:solidFill>
                  <a:srgbClr val="F79546"/>
                </a:solidFill>
              </a:rPr>
              <a:t>f</a:t>
            </a:r>
            <a:r>
              <a:rPr sz="6050" spc="-630" dirty="0">
                <a:solidFill>
                  <a:srgbClr val="F79546"/>
                </a:solidFill>
              </a:rPr>
              <a:t>o</a:t>
            </a:r>
            <a:r>
              <a:rPr sz="6050" spc="-465" dirty="0">
                <a:solidFill>
                  <a:srgbClr val="F79546"/>
                </a:solidFill>
              </a:rPr>
              <a:t>r</a:t>
            </a:r>
            <a:r>
              <a:rPr sz="6050" spc="-290" dirty="0">
                <a:solidFill>
                  <a:srgbClr val="F79546"/>
                </a:solidFill>
              </a:rPr>
              <a:t> </a:t>
            </a:r>
            <a:r>
              <a:rPr sz="6050" spc="-635" dirty="0">
                <a:solidFill>
                  <a:srgbClr val="F79546"/>
                </a:solidFill>
              </a:rPr>
              <a:t>e</a:t>
            </a:r>
            <a:r>
              <a:rPr sz="6050" spc="-210" dirty="0">
                <a:solidFill>
                  <a:srgbClr val="F79546"/>
                </a:solidFill>
              </a:rPr>
              <a:t>n</a:t>
            </a:r>
            <a:r>
              <a:rPr sz="6050" spc="-425" dirty="0">
                <a:solidFill>
                  <a:srgbClr val="F79546"/>
                </a:solidFill>
              </a:rPr>
              <a:t>h</a:t>
            </a:r>
            <a:r>
              <a:rPr sz="6050" spc="-880" dirty="0">
                <a:solidFill>
                  <a:srgbClr val="F79546"/>
                </a:solidFill>
              </a:rPr>
              <a:t>a</a:t>
            </a:r>
            <a:r>
              <a:rPr sz="6050" spc="-210" dirty="0">
                <a:solidFill>
                  <a:srgbClr val="F79546"/>
                </a:solidFill>
              </a:rPr>
              <a:t>n</a:t>
            </a:r>
            <a:r>
              <a:rPr sz="6050" spc="-395" dirty="0">
                <a:solidFill>
                  <a:srgbClr val="F79546"/>
                </a:solidFill>
              </a:rPr>
              <a:t>c</a:t>
            </a:r>
            <a:r>
              <a:rPr sz="6050" spc="-490" dirty="0">
                <a:solidFill>
                  <a:srgbClr val="F79546"/>
                </a:solidFill>
              </a:rPr>
              <a:t>i</a:t>
            </a:r>
            <a:r>
              <a:rPr sz="6050" spc="-210" dirty="0">
                <a:solidFill>
                  <a:srgbClr val="F79546"/>
                </a:solidFill>
              </a:rPr>
              <a:t>n</a:t>
            </a:r>
            <a:r>
              <a:rPr sz="6050" spc="-20" dirty="0">
                <a:solidFill>
                  <a:srgbClr val="F79546"/>
                </a:solidFill>
              </a:rPr>
              <a:t>g  </a:t>
            </a:r>
            <a:r>
              <a:rPr sz="6050" spc="-325" dirty="0">
                <a:solidFill>
                  <a:srgbClr val="F79546"/>
                </a:solidFill>
              </a:rPr>
              <a:t>Atliq's</a:t>
            </a:r>
            <a:r>
              <a:rPr sz="6050" spc="-935" dirty="0">
                <a:solidFill>
                  <a:srgbClr val="F79546"/>
                </a:solidFill>
              </a:rPr>
              <a:t> </a:t>
            </a:r>
            <a:r>
              <a:rPr sz="6050" spc="-495" dirty="0">
                <a:solidFill>
                  <a:srgbClr val="F79546"/>
                </a:solidFill>
              </a:rPr>
              <a:t>sales	</a:t>
            </a:r>
            <a:r>
              <a:rPr sz="6050" spc="-580" dirty="0">
                <a:solidFill>
                  <a:srgbClr val="F79546"/>
                </a:solidFill>
              </a:rPr>
              <a:t>performance</a:t>
            </a:r>
            <a:endParaRPr sz="6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4515" marR="1249680" indent="-347980">
              <a:lnSpc>
                <a:spcPct val="115199"/>
              </a:lnSpc>
              <a:spcBef>
                <a:spcPts val="100"/>
              </a:spcBef>
              <a:buFont typeface="Wingdings"/>
              <a:buChar char=""/>
              <a:tabLst>
                <a:tab pos="565150" algn="l"/>
                <a:tab pos="565785" algn="l"/>
              </a:tabLst>
            </a:pPr>
            <a:r>
              <a:rPr spc="85" dirty="0"/>
              <a:t>Atliq</a:t>
            </a:r>
            <a:r>
              <a:rPr spc="-204" dirty="0"/>
              <a:t> </a:t>
            </a:r>
            <a:r>
              <a:rPr spc="50" dirty="0"/>
              <a:t>Hardware,</a:t>
            </a:r>
            <a:r>
              <a:rPr spc="-340" dirty="0"/>
              <a:t> </a:t>
            </a:r>
            <a:r>
              <a:rPr spc="-30" dirty="0"/>
              <a:t>a</a:t>
            </a:r>
            <a:r>
              <a:rPr spc="-290" dirty="0"/>
              <a:t> </a:t>
            </a:r>
            <a:r>
              <a:rPr spc="15" dirty="0"/>
              <a:t>fictional</a:t>
            </a:r>
            <a:r>
              <a:rPr spc="90" dirty="0"/>
              <a:t> </a:t>
            </a:r>
            <a:r>
              <a:rPr spc="-10" dirty="0"/>
              <a:t>corporation,</a:t>
            </a:r>
            <a:r>
              <a:rPr spc="-5" dirty="0"/>
              <a:t> </a:t>
            </a:r>
            <a:r>
              <a:rPr spc="20" dirty="0"/>
              <a:t>stands</a:t>
            </a:r>
            <a:r>
              <a:rPr spc="-405" dirty="0"/>
              <a:t> </a:t>
            </a:r>
            <a:r>
              <a:rPr spc="50" dirty="0"/>
              <a:t>out</a:t>
            </a:r>
            <a:r>
              <a:rPr spc="-200" dirty="0"/>
              <a:t> </a:t>
            </a:r>
            <a:r>
              <a:rPr spc="-95" dirty="0"/>
              <a:t>as</a:t>
            </a:r>
            <a:r>
              <a:rPr spc="-320" dirty="0"/>
              <a:t> </a:t>
            </a:r>
            <a:r>
              <a:rPr spc="-30" dirty="0"/>
              <a:t>a</a:t>
            </a:r>
            <a:r>
              <a:rPr spc="-210" dirty="0"/>
              <a:t> </a:t>
            </a:r>
            <a:r>
              <a:rPr spc="-15" dirty="0"/>
              <a:t>major</a:t>
            </a:r>
            <a:r>
              <a:rPr spc="-260" dirty="0"/>
              <a:t> </a:t>
            </a:r>
            <a:r>
              <a:rPr spc="70" dirty="0"/>
              <a:t>computer</a:t>
            </a:r>
            <a:r>
              <a:rPr spc="-315" dirty="0"/>
              <a:t> </a:t>
            </a:r>
            <a:r>
              <a:rPr spc="90" dirty="0"/>
              <a:t>hardware </a:t>
            </a:r>
            <a:r>
              <a:rPr spc="-850" dirty="0"/>
              <a:t> </a:t>
            </a:r>
            <a:r>
              <a:rPr spc="204" dirty="0"/>
              <a:t>m</a:t>
            </a:r>
            <a:r>
              <a:rPr spc="40" dirty="0"/>
              <a:t>a</a:t>
            </a:r>
            <a:r>
              <a:rPr spc="30" dirty="0"/>
              <a:t>n</a:t>
            </a:r>
            <a:r>
              <a:rPr spc="40" dirty="0"/>
              <a:t>u</a:t>
            </a:r>
            <a:r>
              <a:rPr spc="55" dirty="0"/>
              <a:t>f</a:t>
            </a:r>
            <a:r>
              <a:rPr spc="40" dirty="0"/>
              <a:t>a</a:t>
            </a:r>
            <a:r>
              <a:rPr spc="15" dirty="0"/>
              <a:t>c</a:t>
            </a:r>
            <a:r>
              <a:rPr spc="30" dirty="0"/>
              <a:t>t</a:t>
            </a:r>
            <a:r>
              <a:rPr spc="20" dirty="0"/>
              <a:t>u</a:t>
            </a:r>
            <a:r>
              <a:rPr spc="35" dirty="0"/>
              <a:t>r</a:t>
            </a:r>
            <a:r>
              <a:rPr spc="45" dirty="0"/>
              <a:t>e</a:t>
            </a:r>
            <a:r>
              <a:rPr spc="-65" dirty="0"/>
              <a:t>r</a:t>
            </a:r>
            <a:r>
              <a:rPr spc="-100" dirty="0"/>
              <a:t> </a:t>
            </a:r>
            <a:r>
              <a:rPr spc="-60" dirty="0"/>
              <a:t>i</a:t>
            </a:r>
            <a:r>
              <a:rPr spc="65" dirty="0"/>
              <a:t>n</a:t>
            </a:r>
            <a:r>
              <a:rPr spc="-215" dirty="0"/>
              <a:t> </a:t>
            </a:r>
            <a:r>
              <a:rPr spc="-250" dirty="0"/>
              <a:t>I</a:t>
            </a:r>
            <a:r>
              <a:rPr spc="170" dirty="0"/>
              <a:t>n</a:t>
            </a:r>
            <a:r>
              <a:rPr spc="190" dirty="0"/>
              <a:t>d</a:t>
            </a:r>
            <a:r>
              <a:rPr spc="40" dirty="0"/>
              <a:t>i</a:t>
            </a:r>
            <a:r>
              <a:rPr spc="-30" dirty="0"/>
              <a:t>a</a:t>
            </a:r>
            <a:r>
              <a:rPr spc="-135" dirty="0"/>
              <a:t> </a:t>
            </a:r>
            <a:r>
              <a:rPr spc="70" dirty="0"/>
              <a:t>and</a:t>
            </a:r>
            <a:r>
              <a:rPr spc="-229" dirty="0"/>
              <a:t> </a:t>
            </a:r>
            <a:r>
              <a:rPr spc="30" dirty="0"/>
              <a:t>h</a:t>
            </a:r>
            <a:r>
              <a:rPr spc="-110" dirty="0"/>
              <a:t>a</a:t>
            </a:r>
            <a:r>
              <a:rPr spc="-80" dirty="0"/>
              <a:t>s</a:t>
            </a:r>
            <a:r>
              <a:rPr spc="-260" dirty="0"/>
              <a:t> </a:t>
            </a:r>
            <a:r>
              <a:rPr spc="-30" dirty="0"/>
              <a:t>a</a:t>
            </a:r>
            <a:r>
              <a:rPr spc="-290" dirty="0"/>
              <a:t> </a:t>
            </a:r>
            <a:r>
              <a:rPr spc="-45" dirty="0"/>
              <a:t>r</a:t>
            </a:r>
            <a:r>
              <a:rPr spc="20" dirty="0"/>
              <a:t>o</a:t>
            </a:r>
            <a:r>
              <a:rPr spc="50" dirty="0"/>
              <a:t>bu</a:t>
            </a:r>
            <a:r>
              <a:rPr spc="65" dirty="0"/>
              <a:t>s</a:t>
            </a:r>
            <a:r>
              <a:rPr spc="25" dirty="0"/>
              <a:t>t</a:t>
            </a:r>
            <a:r>
              <a:rPr spc="-195" dirty="0"/>
              <a:t> </a:t>
            </a:r>
            <a:r>
              <a:rPr spc="125" dirty="0"/>
              <a:t>g</a:t>
            </a:r>
            <a:r>
              <a:rPr spc="-25" dirty="0"/>
              <a:t>l</a:t>
            </a:r>
            <a:r>
              <a:rPr spc="20" dirty="0"/>
              <a:t>o</a:t>
            </a:r>
            <a:r>
              <a:rPr spc="30" dirty="0"/>
              <a:t>bal</a:t>
            </a:r>
            <a:r>
              <a:rPr spc="-95" dirty="0"/>
              <a:t> </a:t>
            </a:r>
            <a:r>
              <a:rPr spc="40" dirty="0"/>
              <a:t>pr</a:t>
            </a:r>
            <a:r>
              <a:rPr spc="45" dirty="0"/>
              <a:t>e</a:t>
            </a:r>
            <a:r>
              <a:rPr spc="-60" dirty="0"/>
              <a:t>s</a:t>
            </a:r>
            <a:r>
              <a:rPr spc="-20" dirty="0"/>
              <a:t>e</a:t>
            </a:r>
            <a:r>
              <a:rPr spc="25" dirty="0"/>
              <a:t>n</a:t>
            </a:r>
            <a:r>
              <a:rPr spc="85" dirty="0"/>
              <a:t>c</a:t>
            </a:r>
            <a:r>
              <a:rPr spc="-20" dirty="0"/>
              <a:t>e</a:t>
            </a:r>
            <a:r>
              <a:rPr spc="-375" dirty="0"/>
              <a:t>.</a:t>
            </a:r>
          </a:p>
          <a:p>
            <a:pPr marL="204470"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Wingdings"/>
              <a:buChar char=""/>
            </a:pPr>
            <a:endParaRPr sz="2800"/>
          </a:p>
          <a:p>
            <a:pPr marL="564515" marR="1527810" indent="-347980">
              <a:lnSpc>
                <a:spcPct val="117700"/>
              </a:lnSpc>
              <a:buFont typeface="Wingdings"/>
              <a:buChar char=""/>
              <a:tabLst>
                <a:tab pos="565150" algn="l"/>
                <a:tab pos="565785" algn="l"/>
              </a:tabLst>
            </a:pPr>
            <a:r>
              <a:rPr spc="35" dirty="0"/>
              <a:t>Despite</a:t>
            </a:r>
            <a:r>
              <a:rPr spc="-530" dirty="0"/>
              <a:t> </a:t>
            </a:r>
            <a:r>
              <a:rPr spc="-25" dirty="0"/>
              <a:t>its</a:t>
            </a:r>
            <a:r>
              <a:rPr spc="-185" dirty="0"/>
              <a:t> </a:t>
            </a:r>
            <a:r>
              <a:rPr spc="15" dirty="0"/>
              <a:t>prominence,</a:t>
            </a:r>
            <a:r>
              <a:rPr spc="-525" dirty="0"/>
              <a:t> </a:t>
            </a:r>
            <a:r>
              <a:rPr spc="50" dirty="0"/>
              <a:t>the</a:t>
            </a:r>
            <a:r>
              <a:rPr spc="-105" dirty="0"/>
              <a:t> </a:t>
            </a:r>
            <a:r>
              <a:rPr spc="15" dirty="0"/>
              <a:t>management</a:t>
            </a:r>
            <a:r>
              <a:rPr spc="25" dirty="0"/>
              <a:t> </a:t>
            </a:r>
            <a:r>
              <a:rPr spc="15" dirty="0"/>
              <a:t>recognizes</a:t>
            </a:r>
            <a:r>
              <a:rPr spc="-465" dirty="0"/>
              <a:t> </a:t>
            </a:r>
            <a:r>
              <a:rPr spc="-30" dirty="0"/>
              <a:t>a</a:t>
            </a:r>
            <a:r>
              <a:rPr spc="-215" dirty="0"/>
              <a:t> </a:t>
            </a:r>
            <a:r>
              <a:rPr spc="85" dirty="0"/>
              <a:t>need</a:t>
            </a:r>
            <a:r>
              <a:rPr spc="-434" dirty="0"/>
              <a:t> </a:t>
            </a:r>
            <a:r>
              <a:rPr spc="30" dirty="0"/>
              <a:t>for</a:t>
            </a:r>
            <a:r>
              <a:rPr spc="35" dirty="0"/>
              <a:t> </a:t>
            </a:r>
            <a:r>
              <a:rPr dirty="0"/>
              <a:t>more</a:t>
            </a:r>
            <a:r>
              <a:rPr spc="-260" dirty="0"/>
              <a:t> </a:t>
            </a:r>
            <a:r>
              <a:rPr spc="15" dirty="0"/>
              <a:t>timely</a:t>
            </a:r>
            <a:r>
              <a:rPr spc="-380" dirty="0"/>
              <a:t> </a:t>
            </a:r>
            <a:r>
              <a:rPr spc="65" dirty="0"/>
              <a:t>and </a:t>
            </a:r>
            <a:r>
              <a:rPr spc="-844" dirty="0"/>
              <a:t> </a:t>
            </a:r>
            <a:r>
              <a:rPr spc="-30" dirty="0"/>
              <a:t>i</a:t>
            </a:r>
            <a:r>
              <a:rPr spc="45" dirty="0"/>
              <a:t>n</a:t>
            </a:r>
            <a:r>
              <a:rPr spc="50" dirty="0"/>
              <a:t>f</a:t>
            </a:r>
            <a:r>
              <a:rPr spc="20" dirty="0"/>
              <a:t>o</a:t>
            </a:r>
            <a:r>
              <a:rPr spc="-45" dirty="0"/>
              <a:t>r</a:t>
            </a:r>
            <a:r>
              <a:rPr spc="204" dirty="0"/>
              <a:t>m</a:t>
            </a:r>
            <a:r>
              <a:rPr spc="45" dirty="0"/>
              <a:t>e</a:t>
            </a:r>
            <a:r>
              <a:rPr spc="130" dirty="0"/>
              <a:t>d</a:t>
            </a:r>
            <a:r>
              <a:rPr spc="-280" dirty="0"/>
              <a:t> </a:t>
            </a:r>
            <a:r>
              <a:rPr spc="50" dirty="0"/>
              <a:t>d</a:t>
            </a:r>
            <a:r>
              <a:rPr spc="-20" dirty="0"/>
              <a:t>e</a:t>
            </a:r>
            <a:r>
              <a:rPr spc="15" dirty="0"/>
              <a:t>c</a:t>
            </a:r>
            <a:r>
              <a:rPr spc="-100" dirty="0"/>
              <a:t>i</a:t>
            </a:r>
            <a:r>
              <a:rPr spc="-130" dirty="0"/>
              <a:t>s</a:t>
            </a:r>
            <a:r>
              <a:rPr spc="-100" dirty="0"/>
              <a:t>i</a:t>
            </a:r>
            <a:r>
              <a:rPr spc="-55" dirty="0"/>
              <a:t>o</a:t>
            </a:r>
            <a:r>
              <a:rPr spc="25" dirty="0"/>
              <a:t>n</a:t>
            </a:r>
            <a:r>
              <a:rPr spc="-80" dirty="0"/>
              <a:t>s</a:t>
            </a:r>
            <a:r>
              <a:rPr spc="-185" dirty="0"/>
              <a:t> </a:t>
            </a:r>
            <a:r>
              <a:rPr spc="70" dirty="0"/>
              <a:t>ba</a:t>
            </a:r>
            <a:r>
              <a:rPr spc="45" dirty="0"/>
              <a:t>c</a:t>
            </a:r>
            <a:r>
              <a:rPr spc="-10" dirty="0"/>
              <a:t>k</a:t>
            </a:r>
            <a:r>
              <a:rPr spc="50" dirty="0"/>
              <a:t>e</a:t>
            </a:r>
            <a:r>
              <a:rPr spc="130" dirty="0"/>
              <a:t>d</a:t>
            </a:r>
            <a:r>
              <a:rPr spc="-85" dirty="0"/>
              <a:t> </a:t>
            </a:r>
            <a:r>
              <a:rPr spc="70" dirty="0"/>
              <a:t>b</a:t>
            </a:r>
            <a:r>
              <a:rPr spc="5" dirty="0"/>
              <a:t>y</a:t>
            </a:r>
            <a:r>
              <a:rPr spc="-175" dirty="0"/>
              <a:t> </a:t>
            </a:r>
            <a:r>
              <a:rPr spc="190" dirty="0"/>
              <a:t>d</a:t>
            </a:r>
            <a:r>
              <a:rPr spc="30" dirty="0"/>
              <a:t>a</a:t>
            </a:r>
            <a:r>
              <a:rPr spc="105" dirty="0"/>
              <a:t>t</a:t>
            </a:r>
            <a:r>
              <a:rPr spc="-30" dirty="0"/>
              <a:t>a</a:t>
            </a:r>
            <a:r>
              <a:rPr spc="-210" dirty="0"/>
              <a:t> </a:t>
            </a:r>
            <a:r>
              <a:rPr spc="-25" dirty="0"/>
              <a:t>i</a:t>
            </a:r>
            <a:r>
              <a:rPr spc="15" dirty="0"/>
              <a:t>n</a:t>
            </a:r>
            <a:r>
              <a:rPr spc="30" dirty="0"/>
              <a:t>s</a:t>
            </a:r>
            <a:r>
              <a:rPr spc="-25" dirty="0"/>
              <a:t>i</a:t>
            </a:r>
            <a:r>
              <a:rPr spc="125" dirty="0"/>
              <a:t>g</a:t>
            </a:r>
            <a:r>
              <a:rPr spc="80" dirty="0"/>
              <a:t>h</a:t>
            </a:r>
            <a:r>
              <a:rPr spc="60" dirty="0"/>
              <a:t>t</a:t>
            </a:r>
            <a:r>
              <a:rPr spc="-125" dirty="0"/>
              <a:t>s</a:t>
            </a:r>
            <a:r>
              <a:rPr spc="-375" dirty="0"/>
              <a:t>.</a:t>
            </a:r>
          </a:p>
          <a:p>
            <a:pPr marL="204470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"/>
            </a:pPr>
            <a:endParaRPr sz="3550"/>
          </a:p>
          <a:p>
            <a:pPr marL="564515" marR="744855" indent="-347980">
              <a:lnSpc>
                <a:spcPct val="100499"/>
              </a:lnSpc>
              <a:buFont typeface="Wingdings"/>
              <a:buChar char=""/>
              <a:tabLst>
                <a:tab pos="565150" algn="l"/>
                <a:tab pos="565785" algn="l"/>
              </a:tabLst>
            </a:pPr>
            <a:r>
              <a:rPr spc="-45" dirty="0"/>
              <a:t>There's</a:t>
            </a:r>
            <a:r>
              <a:rPr spc="-470" dirty="0"/>
              <a:t> </a:t>
            </a:r>
            <a:r>
              <a:rPr spc="-30" dirty="0"/>
              <a:t>a</a:t>
            </a:r>
            <a:r>
              <a:rPr spc="-215" dirty="0"/>
              <a:t> </a:t>
            </a:r>
            <a:r>
              <a:rPr spc="20" dirty="0"/>
              <a:t>strategic</a:t>
            </a:r>
            <a:r>
              <a:rPr spc="-60" dirty="0"/>
              <a:t> </a:t>
            </a:r>
            <a:r>
              <a:rPr spc="-10" dirty="0"/>
              <a:t>initiative</a:t>
            </a:r>
            <a:r>
              <a:rPr spc="55" dirty="0"/>
              <a:t> </a:t>
            </a:r>
            <a:r>
              <a:rPr spc="80" dirty="0"/>
              <a:t>to</a:t>
            </a:r>
            <a:r>
              <a:rPr spc="-165" dirty="0"/>
              <a:t> </a:t>
            </a:r>
            <a:r>
              <a:rPr spc="60" dirty="0"/>
              <a:t>enhance</a:t>
            </a:r>
            <a:r>
              <a:rPr spc="-475" dirty="0"/>
              <a:t> </a:t>
            </a:r>
            <a:r>
              <a:rPr spc="55" dirty="0"/>
              <a:t>the</a:t>
            </a:r>
            <a:r>
              <a:rPr spc="-180" dirty="0"/>
              <a:t> </a:t>
            </a:r>
            <a:r>
              <a:rPr spc="80" dirty="0"/>
              <a:t>data</a:t>
            </a:r>
            <a:r>
              <a:rPr spc="-285" dirty="0"/>
              <a:t> </a:t>
            </a:r>
            <a:r>
              <a:rPr spc="-15" dirty="0"/>
              <a:t>analytics</a:t>
            </a:r>
            <a:r>
              <a:rPr spc="-100" dirty="0"/>
              <a:t> </a:t>
            </a:r>
            <a:r>
              <a:rPr spc="65" dirty="0"/>
              <a:t>team</a:t>
            </a:r>
            <a:r>
              <a:rPr spc="-434" dirty="0"/>
              <a:t> </a:t>
            </a:r>
            <a:r>
              <a:rPr spc="35" dirty="0"/>
              <a:t>by</a:t>
            </a:r>
            <a:r>
              <a:rPr spc="-170" dirty="0"/>
              <a:t> </a:t>
            </a:r>
            <a:r>
              <a:rPr spc="55" dirty="0"/>
              <a:t>onboarding</a:t>
            </a:r>
            <a:r>
              <a:rPr spc="-30" dirty="0"/>
              <a:t> </a:t>
            </a:r>
            <a:r>
              <a:rPr spc="-10" dirty="0"/>
              <a:t>junior </a:t>
            </a:r>
            <a:r>
              <a:rPr spc="-844" dirty="0"/>
              <a:t> </a:t>
            </a:r>
            <a:r>
              <a:rPr spc="75" dirty="0"/>
              <a:t>data</a:t>
            </a:r>
            <a:r>
              <a:rPr spc="-215" dirty="0"/>
              <a:t> </a:t>
            </a:r>
            <a:r>
              <a:rPr spc="-70" dirty="0"/>
              <a:t>analysts.</a:t>
            </a:r>
          </a:p>
          <a:p>
            <a:pPr marL="204470"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Wingdings"/>
              <a:buChar char=""/>
            </a:pPr>
            <a:endParaRPr sz="2650"/>
          </a:p>
          <a:p>
            <a:pPr marL="564515" marR="153035" indent="-347980">
              <a:lnSpc>
                <a:spcPct val="116399"/>
              </a:lnSpc>
              <a:buFont typeface="Wingdings"/>
              <a:buChar char=""/>
              <a:tabLst>
                <a:tab pos="565150" algn="l"/>
                <a:tab pos="565785" algn="l"/>
              </a:tabLst>
            </a:pPr>
            <a:r>
              <a:rPr spc="-35" dirty="0"/>
              <a:t>In</a:t>
            </a:r>
            <a:r>
              <a:rPr spc="-140" dirty="0"/>
              <a:t> </a:t>
            </a:r>
            <a:r>
              <a:rPr spc="15" dirty="0"/>
              <a:t>order</a:t>
            </a:r>
            <a:r>
              <a:rPr spc="-105" dirty="0"/>
              <a:t> </a:t>
            </a:r>
            <a:r>
              <a:rPr spc="80" dirty="0"/>
              <a:t>to</a:t>
            </a:r>
            <a:r>
              <a:rPr spc="-229" dirty="0"/>
              <a:t> </a:t>
            </a:r>
            <a:r>
              <a:rPr spc="-5" dirty="0"/>
              <a:t>evaluate</a:t>
            </a:r>
            <a:r>
              <a:rPr spc="-105" dirty="0"/>
              <a:t> </a:t>
            </a:r>
            <a:r>
              <a:rPr spc="30" dirty="0"/>
              <a:t>potential</a:t>
            </a:r>
            <a:r>
              <a:rPr spc="-65" dirty="0"/>
              <a:t> </a:t>
            </a:r>
            <a:r>
              <a:rPr spc="35" dirty="0"/>
              <a:t>candidates</a:t>
            </a:r>
            <a:r>
              <a:rPr spc="-235" dirty="0"/>
              <a:t> </a:t>
            </a:r>
            <a:r>
              <a:rPr spc="-10" dirty="0"/>
              <a:t>comprehensively,</a:t>
            </a:r>
            <a:r>
              <a:rPr spc="-495" dirty="0"/>
              <a:t> </a:t>
            </a:r>
            <a:r>
              <a:rPr spc="-70" dirty="0"/>
              <a:t>Tony</a:t>
            </a:r>
            <a:r>
              <a:rPr spc="-240" dirty="0"/>
              <a:t> </a:t>
            </a:r>
            <a:r>
              <a:rPr spc="-114" dirty="0"/>
              <a:t>Sharma,</a:t>
            </a:r>
            <a:r>
              <a:rPr spc="-70" dirty="0"/>
              <a:t> </a:t>
            </a:r>
            <a:r>
              <a:rPr spc="50" dirty="0"/>
              <a:t>the</a:t>
            </a:r>
            <a:r>
              <a:rPr spc="-170" dirty="0"/>
              <a:t> </a:t>
            </a:r>
            <a:r>
              <a:rPr spc="20" dirty="0"/>
              <a:t>Director</a:t>
            </a:r>
            <a:r>
              <a:rPr spc="-95" dirty="0"/>
              <a:t> </a:t>
            </a:r>
            <a:r>
              <a:rPr spc="50" dirty="0"/>
              <a:t>of </a:t>
            </a:r>
            <a:r>
              <a:rPr spc="55" dirty="0"/>
              <a:t> </a:t>
            </a:r>
            <a:r>
              <a:rPr spc="25" dirty="0"/>
              <a:t>Data</a:t>
            </a:r>
            <a:r>
              <a:rPr spc="-135" dirty="0"/>
              <a:t> </a:t>
            </a:r>
            <a:r>
              <a:rPr spc="-40" dirty="0"/>
              <a:t>Analytics,</a:t>
            </a:r>
            <a:r>
              <a:rPr spc="90" dirty="0"/>
              <a:t> </a:t>
            </a:r>
            <a:r>
              <a:rPr spc="-40" dirty="0"/>
              <a:t>plans</a:t>
            </a:r>
            <a:r>
              <a:rPr spc="-180" dirty="0"/>
              <a:t> </a:t>
            </a:r>
            <a:r>
              <a:rPr spc="80" dirty="0"/>
              <a:t>to</a:t>
            </a:r>
            <a:r>
              <a:rPr spc="-235" dirty="0"/>
              <a:t> </a:t>
            </a:r>
            <a:r>
              <a:rPr spc="10" dirty="0"/>
              <a:t>organize</a:t>
            </a:r>
            <a:r>
              <a:rPr spc="-235" dirty="0"/>
              <a:t> </a:t>
            </a:r>
            <a:r>
              <a:rPr spc="-30" dirty="0"/>
              <a:t>a</a:t>
            </a:r>
            <a:r>
              <a:rPr spc="-285" dirty="0"/>
              <a:t> </a:t>
            </a:r>
            <a:r>
              <a:rPr spc="-25" dirty="0"/>
              <a:t>SQL</a:t>
            </a:r>
            <a:r>
              <a:rPr spc="-360" dirty="0"/>
              <a:t> </a:t>
            </a:r>
            <a:r>
              <a:rPr spc="5" dirty="0"/>
              <a:t>challenge.</a:t>
            </a:r>
            <a:r>
              <a:rPr spc="-445" dirty="0"/>
              <a:t> </a:t>
            </a:r>
            <a:r>
              <a:rPr spc="-130" dirty="0"/>
              <a:t>This</a:t>
            </a:r>
            <a:r>
              <a:rPr spc="-250" dirty="0"/>
              <a:t> </a:t>
            </a:r>
            <a:r>
              <a:rPr spc="40" dirty="0"/>
              <a:t>challenge</a:t>
            </a:r>
            <a:r>
              <a:rPr spc="-380" dirty="0"/>
              <a:t> </a:t>
            </a:r>
            <a:r>
              <a:rPr spc="20" dirty="0"/>
              <a:t>will</a:t>
            </a:r>
            <a:r>
              <a:rPr spc="-140" dirty="0"/>
              <a:t> </a:t>
            </a:r>
            <a:r>
              <a:rPr spc="-160" dirty="0"/>
              <a:t>assess</a:t>
            </a:r>
            <a:r>
              <a:rPr spc="-330" dirty="0"/>
              <a:t> </a:t>
            </a:r>
            <a:r>
              <a:rPr spc="70" dirty="0"/>
              <a:t>both</a:t>
            </a:r>
            <a:r>
              <a:rPr spc="-60" dirty="0"/>
              <a:t> </a:t>
            </a:r>
            <a:r>
              <a:rPr spc="45" dirty="0"/>
              <a:t>technical </a:t>
            </a:r>
            <a:r>
              <a:rPr spc="-844" dirty="0"/>
              <a:t> </a:t>
            </a:r>
            <a:r>
              <a:rPr spc="-100" dirty="0"/>
              <a:t>skills</a:t>
            </a:r>
            <a:r>
              <a:rPr spc="-265" dirty="0"/>
              <a:t> </a:t>
            </a:r>
            <a:r>
              <a:rPr spc="65" dirty="0"/>
              <a:t>and</a:t>
            </a:r>
            <a:r>
              <a:rPr spc="-220" dirty="0"/>
              <a:t> </a:t>
            </a:r>
            <a:r>
              <a:rPr spc="50" dirty="0"/>
              <a:t>soft</a:t>
            </a:r>
            <a:r>
              <a:rPr spc="-335" dirty="0"/>
              <a:t> </a:t>
            </a:r>
            <a:r>
              <a:rPr spc="-145" dirty="0"/>
              <a:t>skills.</a:t>
            </a:r>
          </a:p>
          <a:p>
            <a:pPr marL="204470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"/>
            </a:pPr>
            <a:endParaRPr sz="3550"/>
          </a:p>
          <a:p>
            <a:pPr marL="564515" marR="5080" indent="-347980">
              <a:lnSpc>
                <a:spcPct val="100499"/>
              </a:lnSpc>
              <a:buFont typeface="Wingdings"/>
              <a:buChar char=""/>
              <a:tabLst>
                <a:tab pos="565150" algn="l"/>
                <a:tab pos="565785" algn="l"/>
              </a:tabLst>
            </a:pPr>
            <a:r>
              <a:rPr spc="-35" dirty="0"/>
              <a:t>The</a:t>
            </a:r>
            <a:r>
              <a:rPr spc="-465" dirty="0"/>
              <a:t> </a:t>
            </a:r>
            <a:r>
              <a:rPr spc="55" dirty="0"/>
              <a:t>company</a:t>
            </a:r>
            <a:r>
              <a:rPr spc="-310" dirty="0"/>
              <a:t> </a:t>
            </a:r>
            <a:r>
              <a:rPr spc="-55" dirty="0"/>
              <a:t>has</a:t>
            </a:r>
            <a:r>
              <a:rPr spc="-330" dirty="0"/>
              <a:t> </a:t>
            </a:r>
            <a:r>
              <a:rPr spc="40" dirty="0"/>
              <a:t>identified</a:t>
            </a:r>
            <a:r>
              <a:rPr spc="20" dirty="0"/>
              <a:t> </a:t>
            </a:r>
            <a:r>
              <a:rPr spc="-459" dirty="0"/>
              <a:t>10</a:t>
            </a:r>
            <a:r>
              <a:rPr spc="-465" dirty="0"/>
              <a:t> </a:t>
            </a:r>
            <a:r>
              <a:rPr spc="30" dirty="0"/>
              <a:t>specific</a:t>
            </a:r>
            <a:r>
              <a:rPr spc="-285" dirty="0"/>
              <a:t> </a:t>
            </a:r>
            <a:r>
              <a:rPr spc="45" dirty="0"/>
              <a:t>ad</a:t>
            </a:r>
            <a:r>
              <a:rPr spc="-140" dirty="0"/>
              <a:t> </a:t>
            </a:r>
            <a:r>
              <a:rPr spc="75" dirty="0"/>
              <a:t>hoc</a:t>
            </a:r>
            <a:r>
              <a:rPr spc="-290" dirty="0"/>
              <a:t> </a:t>
            </a:r>
            <a:r>
              <a:rPr spc="10" dirty="0"/>
              <a:t>requests</a:t>
            </a:r>
            <a:r>
              <a:rPr spc="-465" dirty="0"/>
              <a:t> </a:t>
            </a:r>
            <a:r>
              <a:rPr spc="30" dirty="0"/>
              <a:t>for</a:t>
            </a:r>
            <a:r>
              <a:rPr spc="-105" dirty="0"/>
              <a:t> </a:t>
            </a:r>
            <a:r>
              <a:rPr spc="85" dirty="0"/>
              <a:t>which</a:t>
            </a:r>
            <a:r>
              <a:rPr spc="-135" dirty="0"/>
              <a:t> </a:t>
            </a:r>
            <a:r>
              <a:rPr spc="70" dirty="0"/>
              <a:t>they</a:t>
            </a:r>
            <a:r>
              <a:rPr spc="-380" dirty="0"/>
              <a:t> </a:t>
            </a:r>
            <a:r>
              <a:rPr spc="-20" dirty="0"/>
              <a:t>are</a:t>
            </a:r>
            <a:r>
              <a:rPr spc="-175" dirty="0"/>
              <a:t> </a:t>
            </a:r>
            <a:r>
              <a:rPr spc="-25" dirty="0"/>
              <a:t>seeking</a:t>
            </a:r>
            <a:r>
              <a:rPr spc="-160" dirty="0"/>
              <a:t> </a:t>
            </a:r>
            <a:r>
              <a:rPr spc="-5" dirty="0"/>
              <a:t>valuable </a:t>
            </a:r>
            <a:r>
              <a:rPr spc="-850" dirty="0"/>
              <a:t> </a:t>
            </a:r>
            <a:r>
              <a:rPr spc="-30" dirty="0"/>
              <a:t>insights.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0867" y="1188021"/>
            <a:ext cx="37439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dirty="0">
                <a:solidFill>
                  <a:srgbClr val="F79546"/>
                </a:solidFill>
              </a:rPr>
              <a:t>O</a:t>
            </a:r>
            <a:r>
              <a:rPr sz="4400" spc="-35" dirty="0">
                <a:solidFill>
                  <a:srgbClr val="F79546"/>
                </a:solidFill>
              </a:rPr>
              <a:t>BJEC</a:t>
            </a:r>
            <a:r>
              <a:rPr sz="4400" spc="-10" dirty="0">
                <a:solidFill>
                  <a:srgbClr val="F79546"/>
                </a:solidFill>
              </a:rPr>
              <a:t>T</a:t>
            </a:r>
            <a:r>
              <a:rPr sz="4400" spc="-894" dirty="0">
                <a:solidFill>
                  <a:srgbClr val="F79546"/>
                </a:solidFill>
              </a:rPr>
              <a:t>I</a:t>
            </a:r>
            <a:r>
              <a:rPr sz="4400" spc="20" dirty="0">
                <a:solidFill>
                  <a:srgbClr val="F79546"/>
                </a:solidFill>
              </a:rPr>
              <a:t>V</a:t>
            </a:r>
            <a:r>
              <a:rPr sz="4400" spc="-170" dirty="0">
                <a:solidFill>
                  <a:srgbClr val="F79546"/>
                </a:solidFill>
              </a:rPr>
              <a:t>ES</a:t>
            </a:r>
            <a:endParaRPr sz="4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THANK</a:t>
            </a:r>
            <a:r>
              <a:rPr spc="-330" dirty="0"/>
              <a:t> </a:t>
            </a:r>
            <a:r>
              <a:rPr spc="-355" dirty="0"/>
              <a:t>YOU!</a:t>
            </a:r>
          </a:p>
        </p:txBody>
      </p:sp>
      <p:sp>
        <p:nvSpPr>
          <p:cNvPr id="4" name="object 4"/>
          <p:cNvSpPr/>
          <p:nvPr/>
        </p:nvSpPr>
        <p:spPr>
          <a:xfrm>
            <a:off x="8001000" y="6565391"/>
            <a:ext cx="365125" cy="365760"/>
          </a:xfrm>
          <a:custGeom>
            <a:avLst/>
            <a:gdLst/>
            <a:ahLst/>
            <a:cxnLst/>
            <a:rect l="l" t="t" r="r" b="b"/>
            <a:pathLst>
              <a:path w="365125" h="365759">
                <a:moveTo>
                  <a:pt x="365125" y="30353"/>
                </a:moveTo>
                <a:lnTo>
                  <a:pt x="334899" y="0"/>
                </a:lnTo>
                <a:lnTo>
                  <a:pt x="311531" y="0"/>
                </a:lnTo>
                <a:lnTo>
                  <a:pt x="311531" y="200406"/>
                </a:lnTo>
                <a:lnTo>
                  <a:pt x="311277" y="301244"/>
                </a:lnTo>
                <a:lnTo>
                  <a:pt x="257175" y="301244"/>
                </a:lnTo>
                <a:lnTo>
                  <a:pt x="255905" y="205232"/>
                </a:lnTo>
                <a:lnTo>
                  <a:pt x="255651" y="201295"/>
                </a:lnTo>
                <a:lnTo>
                  <a:pt x="252984" y="192405"/>
                </a:lnTo>
                <a:lnTo>
                  <a:pt x="245110" y="183642"/>
                </a:lnTo>
                <a:lnTo>
                  <a:pt x="229108" y="179832"/>
                </a:lnTo>
                <a:lnTo>
                  <a:pt x="212344" y="183769"/>
                </a:lnTo>
                <a:lnTo>
                  <a:pt x="202692" y="192532"/>
                </a:lnTo>
                <a:lnTo>
                  <a:pt x="198374" y="201168"/>
                </a:lnTo>
                <a:lnTo>
                  <a:pt x="197358" y="205232"/>
                </a:lnTo>
                <a:lnTo>
                  <a:pt x="197358" y="301244"/>
                </a:lnTo>
                <a:lnTo>
                  <a:pt x="142786" y="301244"/>
                </a:lnTo>
                <a:lnTo>
                  <a:pt x="142786" y="139446"/>
                </a:lnTo>
                <a:lnTo>
                  <a:pt x="195072" y="139446"/>
                </a:lnTo>
                <a:lnTo>
                  <a:pt x="195072" y="161671"/>
                </a:lnTo>
                <a:lnTo>
                  <a:pt x="197358" y="154432"/>
                </a:lnTo>
                <a:lnTo>
                  <a:pt x="209423" y="145796"/>
                </a:lnTo>
                <a:lnTo>
                  <a:pt x="219583" y="140589"/>
                </a:lnTo>
                <a:lnTo>
                  <a:pt x="223774" y="139446"/>
                </a:lnTo>
                <a:lnTo>
                  <a:pt x="231013" y="137414"/>
                </a:lnTo>
                <a:lnTo>
                  <a:pt x="241681" y="136017"/>
                </a:lnTo>
                <a:lnTo>
                  <a:pt x="250063" y="135763"/>
                </a:lnTo>
                <a:lnTo>
                  <a:pt x="289941" y="148209"/>
                </a:lnTo>
                <a:lnTo>
                  <a:pt x="311150" y="194310"/>
                </a:lnTo>
                <a:lnTo>
                  <a:pt x="311531" y="200406"/>
                </a:lnTo>
                <a:lnTo>
                  <a:pt x="311531" y="0"/>
                </a:lnTo>
                <a:lnTo>
                  <a:pt x="111887" y="0"/>
                </a:lnTo>
                <a:lnTo>
                  <a:pt x="111887" y="89154"/>
                </a:lnTo>
                <a:lnTo>
                  <a:pt x="109474" y="101092"/>
                </a:lnTo>
                <a:lnTo>
                  <a:pt x="108204" y="102984"/>
                </a:lnTo>
                <a:lnTo>
                  <a:pt x="108204" y="139446"/>
                </a:lnTo>
                <a:lnTo>
                  <a:pt x="108204" y="301244"/>
                </a:lnTo>
                <a:lnTo>
                  <a:pt x="54229" y="301244"/>
                </a:lnTo>
                <a:lnTo>
                  <a:pt x="54229" y="139446"/>
                </a:lnTo>
                <a:lnTo>
                  <a:pt x="108204" y="139446"/>
                </a:lnTo>
                <a:lnTo>
                  <a:pt x="108204" y="102984"/>
                </a:lnTo>
                <a:lnTo>
                  <a:pt x="102870" y="110871"/>
                </a:lnTo>
                <a:lnTo>
                  <a:pt x="93091" y="117475"/>
                </a:lnTo>
                <a:lnTo>
                  <a:pt x="81026" y="119888"/>
                </a:lnTo>
                <a:lnTo>
                  <a:pt x="69088" y="117475"/>
                </a:lnTo>
                <a:lnTo>
                  <a:pt x="59309" y="110871"/>
                </a:lnTo>
                <a:lnTo>
                  <a:pt x="52705" y="101092"/>
                </a:lnTo>
                <a:lnTo>
                  <a:pt x="50292" y="89154"/>
                </a:lnTo>
                <a:lnTo>
                  <a:pt x="52705" y="77216"/>
                </a:lnTo>
                <a:lnTo>
                  <a:pt x="59309" y="67437"/>
                </a:lnTo>
                <a:lnTo>
                  <a:pt x="69088" y="60833"/>
                </a:lnTo>
                <a:lnTo>
                  <a:pt x="81026" y="58420"/>
                </a:lnTo>
                <a:lnTo>
                  <a:pt x="93091" y="60833"/>
                </a:lnTo>
                <a:lnTo>
                  <a:pt x="102870" y="67437"/>
                </a:lnTo>
                <a:lnTo>
                  <a:pt x="109474" y="77216"/>
                </a:lnTo>
                <a:lnTo>
                  <a:pt x="111887" y="89154"/>
                </a:lnTo>
                <a:lnTo>
                  <a:pt x="111887" y="0"/>
                </a:lnTo>
                <a:lnTo>
                  <a:pt x="30353" y="0"/>
                </a:lnTo>
                <a:lnTo>
                  <a:pt x="18542" y="2413"/>
                </a:lnTo>
                <a:lnTo>
                  <a:pt x="8890" y="8890"/>
                </a:lnTo>
                <a:lnTo>
                  <a:pt x="2413" y="18542"/>
                </a:lnTo>
                <a:lnTo>
                  <a:pt x="0" y="30353"/>
                </a:lnTo>
                <a:lnTo>
                  <a:pt x="0" y="334899"/>
                </a:lnTo>
                <a:lnTo>
                  <a:pt x="2413" y="346710"/>
                </a:lnTo>
                <a:lnTo>
                  <a:pt x="8890" y="356362"/>
                </a:lnTo>
                <a:lnTo>
                  <a:pt x="18669" y="362839"/>
                </a:lnTo>
                <a:lnTo>
                  <a:pt x="30353" y="365252"/>
                </a:lnTo>
                <a:lnTo>
                  <a:pt x="334772" y="365252"/>
                </a:lnTo>
                <a:lnTo>
                  <a:pt x="346583" y="362839"/>
                </a:lnTo>
                <a:lnTo>
                  <a:pt x="356235" y="356362"/>
                </a:lnTo>
                <a:lnTo>
                  <a:pt x="362712" y="346710"/>
                </a:lnTo>
                <a:lnTo>
                  <a:pt x="365125" y="334899"/>
                </a:lnTo>
                <a:lnTo>
                  <a:pt x="365125" y="301244"/>
                </a:lnTo>
                <a:lnTo>
                  <a:pt x="365125" y="135763"/>
                </a:lnTo>
                <a:lnTo>
                  <a:pt x="365125" y="119888"/>
                </a:lnTo>
                <a:lnTo>
                  <a:pt x="365125" y="58420"/>
                </a:lnTo>
                <a:lnTo>
                  <a:pt x="365125" y="30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0640" y="4933886"/>
            <a:ext cx="6021959" cy="199413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10"/>
              </a:spcBef>
              <a:tabLst>
                <a:tab pos="3345179" algn="l"/>
              </a:tabLst>
            </a:pPr>
            <a:r>
              <a:rPr sz="2800" b="1" spc="-45" dirty="0">
                <a:solidFill>
                  <a:srgbClr val="F79546"/>
                </a:solidFill>
                <a:latin typeface="Verdana"/>
                <a:cs typeface="Verdana"/>
              </a:rPr>
              <a:t>H</a:t>
            </a:r>
            <a:r>
              <a:rPr sz="2800" b="1" spc="-10" dirty="0">
                <a:solidFill>
                  <a:srgbClr val="F79546"/>
                </a:solidFill>
                <a:latin typeface="Verdana"/>
                <a:cs typeface="Verdana"/>
              </a:rPr>
              <a:t>O</a:t>
            </a:r>
            <a:r>
              <a:rPr sz="2800" b="1" spc="55" dirty="0">
                <a:solidFill>
                  <a:srgbClr val="F79546"/>
                </a:solidFill>
                <a:latin typeface="Verdana"/>
                <a:cs typeface="Verdana"/>
              </a:rPr>
              <a:t>W</a:t>
            </a:r>
            <a:r>
              <a:rPr sz="2800" b="1" spc="-285" dirty="0">
                <a:solidFill>
                  <a:srgbClr val="F79546"/>
                </a:solidFill>
                <a:latin typeface="Verdana"/>
                <a:cs typeface="Verdana"/>
              </a:rPr>
              <a:t> </a:t>
            </a:r>
            <a:r>
              <a:rPr sz="2800" b="1" spc="-260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r>
              <a:rPr sz="2800" b="1" spc="-15" dirty="0">
                <a:solidFill>
                  <a:srgbClr val="F79546"/>
                </a:solidFill>
                <a:latin typeface="Verdana"/>
                <a:cs typeface="Verdana"/>
              </a:rPr>
              <a:t>O</a:t>
            </a:r>
            <a:r>
              <a:rPr sz="2800" b="1" spc="-160" dirty="0">
                <a:solidFill>
                  <a:srgbClr val="F79546"/>
                </a:solidFill>
                <a:latin typeface="Verdana"/>
                <a:cs typeface="Verdana"/>
              </a:rPr>
              <a:t> </a:t>
            </a:r>
            <a:r>
              <a:rPr sz="2800" b="1" spc="-110" dirty="0">
                <a:solidFill>
                  <a:srgbClr val="F79546"/>
                </a:solidFill>
                <a:latin typeface="Verdana"/>
                <a:cs typeface="Verdana"/>
              </a:rPr>
              <a:t>R</a:t>
            </a:r>
            <a:r>
              <a:rPr sz="2800" b="1" spc="-45" dirty="0">
                <a:solidFill>
                  <a:srgbClr val="F79546"/>
                </a:solidFill>
                <a:latin typeface="Verdana"/>
                <a:cs typeface="Verdana"/>
              </a:rPr>
              <a:t>E</a:t>
            </a:r>
            <a:r>
              <a:rPr sz="2800" b="1" spc="-90" dirty="0">
                <a:solidFill>
                  <a:srgbClr val="F79546"/>
                </a:solidFill>
                <a:latin typeface="Verdana"/>
                <a:cs typeface="Verdana"/>
              </a:rPr>
              <a:t>A</a:t>
            </a:r>
            <a:r>
              <a:rPr sz="2800" b="1" spc="-15" dirty="0">
                <a:solidFill>
                  <a:srgbClr val="F79546"/>
                </a:solidFill>
                <a:latin typeface="Verdana"/>
                <a:cs typeface="Verdana"/>
              </a:rPr>
              <a:t>C</a:t>
            </a:r>
            <a:r>
              <a:rPr sz="2800" b="1" spc="-70" dirty="0">
                <a:solidFill>
                  <a:srgbClr val="F79546"/>
                </a:solidFill>
                <a:latin typeface="Verdana"/>
                <a:cs typeface="Verdana"/>
              </a:rPr>
              <a:t>H</a:t>
            </a:r>
            <a:r>
              <a:rPr sz="2800" b="1" dirty="0">
                <a:solidFill>
                  <a:srgbClr val="F79546"/>
                </a:solidFill>
                <a:latin typeface="Verdana"/>
                <a:cs typeface="Verdana"/>
              </a:rPr>
              <a:t>	</a:t>
            </a:r>
            <a:r>
              <a:rPr sz="2800" b="1" spc="10" dirty="0">
                <a:solidFill>
                  <a:srgbClr val="F79546"/>
                </a:solidFill>
                <a:latin typeface="Verdana"/>
                <a:cs typeface="Verdana"/>
              </a:rPr>
              <a:t>M</a:t>
            </a:r>
            <a:r>
              <a:rPr sz="2800" b="1" spc="-45" dirty="0">
                <a:solidFill>
                  <a:srgbClr val="F79546"/>
                </a:solidFill>
                <a:latin typeface="Verdana"/>
                <a:cs typeface="Verdana"/>
              </a:rPr>
              <a:t>E</a:t>
            </a:r>
            <a:r>
              <a:rPr sz="2800" b="1" spc="-95" dirty="0">
                <a:solidFill>
                  <a:srgbClr val="F79546"/>
                </a:solidFill>
                <a:latin typeface="Verdana"/>
                <a:cs typeface="Verdana"/>
              </a:rPr>
              <a:t>?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350" b="1" spc="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350" b="1" spc="-1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50" b="1" spc="-6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50" b="1" spc="-1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350" b="1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50" b="1" spc="-31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35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350" b="1" spc="-125" dirty="0">
                <a:solidFill>
                  <a:srgbClr val="F79546"/>
                </a:solidFill>
                <a:latin typeface="Verdana"/>
                <a:cs typeface="Tahoma"/>
              </a:rPr>
              <a:t>supriyasharan3@gmail.com</a:t>
            </a:r>
            <a:endParaRPr sz="2350" dirty="0">
              <a:latin typeface="Verdana"/>
              <a:cs typeface="Verdana"/>
            </a:endParaRPr>
          </a:p>
          <a:p>
            <a:pPr marL="1545590">
              <a:lnSpc>
                <a:spcPct val="100000"/>
              </a:lnSpc>
              <a:spcBef>
                <a:spcPts val="2550"/>
              </a:spcBef>
            </a:pPr>
            <a:r>
              <a:rPr lang="en-US" sz="2350" b="1" u="heavy" spc="-95" dirty="0">
                <a:solidFill>
                  <a:srgbClr val="FFD22C"/>
                </a:solidFill>
                <a:uFill>
                  <a:solidFill>
                    <a:srgbClr val="FFD22C"/>
                  </a:solidFill>
                </a:uFill>
                <a:latin typeface="Verdana"/>
                <a:cs typeface="Verdana"/>
                <a:hlinkClick r:id="rId3"/>
              </a:rPr>
              <a:t>Supriya Sharan</a:t>
            </a:r>
            <a:r>
              <a:rPr lang="en-US" sz="2350" b="1" u="heavy" spc="-95" dirty="0">
                <a:solidFill>
                  <a:srgbClr val="FFD22C"/>
                </a:solidFill>
                <a:uFill>
                  <a:solidFill>
                    <a:srgbClr val="FFD22C"/>
                  </a:solidFill>
                </a:uFill>
                <a:latin typeface="Verdana"/>
                <a:cs typeface="Verdana"/>
              </a:rPr>
              <a:t> </a:t>
            </a:r>
            <a:endParaRPr sz="2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615" y="631761"/>
            <a:ext cx="7395209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spc="150" dirty="0">
                <a:solidFill>
                  <a:srgbClr val="F79546"/>
                </a:solidFill>
              </a:rPr>
              <a:t>Atliq</a:t>
            </a:r>
            <a:r>
              <a:rPr sz="3800" spc="-210" dirty="0">
                <a:solidFill>
                  <a:srgbClr val="F79546"/>
                </a:solidFill>
              </a:rPr>
              <a:t> </a:t>
            </a:r>
            <a:r>
              <a:rPr sz="3800" spc="250" dirty="0">
                <a:solidFill>
                  <a:srgbClr val="F79546"/>
                </a:solidFill>
              </a:rPr>
              <a:t>Hardawares</a:t>
            </a:r>
            <a:r>
              <a:rPr sz="3800" spc="365" dirty="0">
                <a:solidFill>
                  <a:srgbClr val="F79546"/>
                </a:solidFill>
              </a:rPr>
              <a:t> </a:t>
            </a:r>
            <a:r>
              <a:rPr sz="3800" spc="229" dirty="0">
                <a:solidFill>
                  <a:srgbClr val="F79546"/>
                </a:solidFill>
              </a:rPr>
              <a:t>Market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2176272"/>
            <a:ext cx="14100047" cy="6949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" y="0"/>
            <a:ext cx="18273395" cy="10287000"/>
            <a:chOff x="14630" y="0"/>
            <a:chExt cx="18273395" cy="10287000"/>
          </a:xfrm>
        </p:grpSpPr>
        <p:sp>
          <p:nvSpPr>
            <p:cNvPr id="3" name="object 3"/>
            <p:cNvSpPr/>
            <p:nvPr/>
          </p:nvSpPr>
          <p:spPr>
            <a:xfrm>
              <a:off x="7662672" y="3749052"/>
              <a:ext cx="3776345" cy="3401695"/>
            </a:xfrm>
            <a:custGeom>
              <a:avLst/>
              <a:gdLst/>
              <a:ahLst/>
              <a:cxnLst/>
              <a:rect l="l" t="t" r="r" b="b"/>
              <a:pathLst>
                <a:path w="3776345" h="3401695">
                  <a:moveTo>
                    <a:pt x="1453896" y="1906638"/>
                  </a:moveTo>
                  <a:lnTo>
                    <a:pt x="1422781" y="1883651"/>
                  </a:lnTo>
                  <a:lnTo>
                    <a:pt x="1416812" y="1883651"/>
                  </a:lnTo>
                  <a:lnTo>
                    <a:pt x="1413764" y="1884032"/>
                  </a:lnTo>
                  <a:lnTo>
                    <a:pt x="1384173" y="1910829"/>
                  </a:lnTo>
                  <a:lnTo>
                    <a:pt x="1382903" y="1919846"/>
                  </a:lnTo>
                  <a:lnTo>
                    <a:pt x="1382903" y="1922767"/>
                  </a:lnTo>
                  <a:lnTo>
                    <a:pt x="1406652" y="1955025"/>
                  </a:lnTo>
                  <a:lnTo>
                    <a:pt x="1412367" y="1956676"/>
                  </a:lnTo>
                  <a:lnTo>
                    <a:pt x="1412367" y="3180321"/>
                  </a:lnTo>
                  <a:lnTo>
                    <a:pt x="1406906" y="3221355"/>
                  </a:lnTo>
                  <a:lnTo>
                    <a:pt x="1393444" y="3261106"/>
                  </a:lnTo>
                  <a:lnTo>
                    <a:pt x="1372489" y="3297415"/>
                  </a:lnTo>
                  <a:lnTo>
                    <a:pt x="1344803" y="3328911"/>
                  </a:lnTo>
                  <a:lnTo>
                    <a:pt x="1311656" y="3354438"/>
                  </a:lnTo>
                  <a:lnTo>
                    <a:pt x="1274064" y="3372980"/>
                  </a:lnTo>
                  <a:lnTo>
                    <a:pt x="1233678" y="3383775"/>
                  </a:lnTo>
                  <a:lnTo>
                    <a:pt x="0" y="3386569"/>
                  </a:lnTo>
                  <a:lnTo>
                    <a:pt x="0" y="3401301"/>
                  </a:lnTo>
                  <a:lnTo>
                    <a:pt x="1206373" y="3401301"/>
                  </a:lnTo>
                  <a:lnTo>
                    <a:pt x="1250696" y="3395459"/>
                  </a:lnTo>
                  <a:lnTo>
                    <a:pt x="1293114" y="3381108"/>
                  </a:lnTo>
                  <a:lnTo>
                    <a:pt x="1331849" y="3358629"/>
                  </a:lnTo>
                  <a:lnTo>
                    <a:pt x="1365504" y="3329038"/>
                  </a:lnTo>
                  <a:lnTo>
                    <a:pt x="1392809" y="3293605"/>
                  </a:lnTo>
                  <a:lnTo>
                    <a:pt x="1412621" y="3253346"/>
                  </a:lnTo>
                  <a:lnTo>
                    <a:pt x="1424178" y="3210039"/>
                  </a:lnTo>
                  <a:lnTo>
                    <a:pt x="1427099" y="1956676"/>
                  </a:lnTo>
                  <a:lnTo>
                    <a:pt x="1430147" y="1956041"/>
                  </a:lnTo>
                  <a:lnTo>
                    <a:pt x="1453896" y="1934324"/>
                  </a:lnTo>
                  <a:lnTo>
                    <a:pt x="1453896" y="1906638"/>
                  </a:lnTo>
                  <a:close/>
                </a:path>
                <a:path w="3776345" h="3401695">
                  <a:moveTo>
                    <a:pt x="3776218" y="33896"/>
                  </a:moveTo>
                  <a:lnTo>
                    <a:pt x="3775964" y="30975"/>
                  </a:lnTo>
                  <a:lnTo>
                    <a:pt x="3746119" y="622"/>
                  </a:lnTo>
                  <a:lnTo>
                    <a:pt x="3740150" y="0"/>
                  </a:lnTo>
                  <a:lnTo>
                    <a:pt x="3737102" y="127"/>
                  </a:lnTo>
                  <a:lnTo>
                    <a:pt x="3703955" y="26657"/>
                  </a:lnTo>
                  <a:lnTo>
                    <a:pt x="3703320" y="29578"/>
                  </a:lnTo>
                  <a:lnTo>
                    <a:pt x="2449830" y="32499"/>
                  </a:lnTo>
                  <a:lnTo>
                    <a:pt x="2406523" y="44183"/>
                  </a:lnTo>
                  <a:lnTo>
                    <a:pt x="2366391" y="63995"/>
                  </a:lnTo>
                  <a:lnTo>
                    <a:pt x="2330831" y="91173"/>
                  </a:lnTo>
                  <a:lnTo>
                    <a:pt x="2301240" y="124955"/>
                  </a:lnTo>
                  <a:lnTo>
                    <a:pt x="2278888" y="163690"/>
                  </a:lnTo>
                  <a:lnTo>
                    <a:pt x="2264410" y="206108"/>
                  </a:lnTo>
                  <a:lnTo>
                    <a:pt x="2258568" y="250558"/>
                  </a:lnTo>
                  <a:lnTo>
                    <a:pt x="2258568" y="1453756"/>
                  </a:lnTo>
                  <a:lnTo>
                    <a:pt x="2273300" y="1453756"/>
                  </a:lnTo>
                  <a:lnTo>
                    <a:pt x="2276094" y="223126"/>
                  </a:lnTo>
                  <a:lnTo>
                    <a:pt x="2287016" y="182740"/>
                  </a:lnTo>
                  <a:lnTo>
                    <a:pt x="2305558" y="145148"/>
                  </a:lnTo>
                  <a:lnTo>
                    <a:pt x="2331085" y="111874"/>
                  </a:lnTo>
                  <a:lnTo>
                    <a:pt x="2362581" y="84315"/>
                  </a:lnTo>
                  <a:lnTo>
                    <a:pt x="2398903" y="63360"/>
                  </a:lnTo>
                  <a:lnTo>
                    <a:pt x="2438527" y="49898"/>
                  </a:lnTo>
                  <a:lnTo>
                    <a:pt x="2479548" y="44310"/>
                  </a:lnTo>
                  <a:lnTo>
                    <a:pt x="3703320" y="44310"/>
                  </a:lnTo>
                  <a:lnTo>
                    <a:pt x="3704844" y="50152"/>
                  </a:lnTo>
                  <a:lnTo>
                    <a:pt x="3737102" y="73901"/>
                  </a:lnTo>
                  <a:lnTo>
                    <a:pt x="3740150" y="73901"/>
                  </a:lnTo>
                  <a:lnTo>
                    <a:pt x="3749040" y="72631"/>
                  </a:lnTo>
                  <a:lnTo>
                    <a:pt x="3776218" y="39992"/>
                  </a:lnTo>
                  <a:lnTo>
                    <a:pt x="3776218" y="33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23560" y="3035807"/>
              <a:ext cx="310515" cy="356235"/>
            </a:xfrm>
            <a:custGeom>
              <a:avLst/>
              <a:gdLst/>
              <a:ahLst/>
              <a:cxnLst/>
              <a:rect l="l" t="t" r="r" b="b"/>
              <a:pathLst>
                <a:path w="310514" h="356235">
                  <a:moveTo>
                    <a:pt x="0" y="164592"/>
                  </a:moveTo>
                  <a:lnTo>
                    <a:pt x="310261" y="164592"/>
                  </a:lnTo>
                </a:path>
                <a:path w="310514" h="356235">
                  <a:moveTo>
                    <a:pt x="9143" y="0"/>
                  </a:moveTo>
                  <a:lnTo>
                    <a:pt x="9143" y="356108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807" y="3008376"/>
              <a:ext cx="310896" cy="731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807" y="3337559"/>
              <a:ext cx="310896" cy="822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43600" y="4096511"/>
              <a:ext cx="1344295" cy="759460"/>
            </a:xfrm>
            <a:custGeom>
              <a:avLst/>
              <a:gdLst/>
              <a:ahLst/>
              <a:cxnLst/>
              <a:rect l="l" t="t" r="r" b="b"/>
              <a:pathLst>
                <a:path w="1344295" h="759460">
                  <a:moveTo>
                    <a:pt x="1344041" y="0"/>
                  </a:moveTo>
                  <a:lnTo>
                    <a:pt x="0" y="0"/>
                  </a:lnTo>
                  <a:lnTo>
                    <a:pt x="0" y="758951"/>
                  </a:lnTo>
                  <a:lnTo>
                    <a:pt x="1344041" y="758951"/>
                  </a:lnTo>
                  <a:lnTo>
                    <a:pt x="1344041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2704" y="4014215"/>
              <a:ext cx="310515" cy="685800"/>
            </a:xfrm>
            <a:custGeom>
              <a:avLst/>
              <a:gdLst/>
              <a:ahLst/>
              <a:cxnLst/>
              <a:rect l="l" t="t" r="r" b="b"/>
              <a:pathLst>
                <a:path w="310514" h="685800">
                  <a:moveTo>
                    <a:pt x="0" y="347472"/>
                  </a:moveTo>
                  <a:lnTo>
                    <a:pt x="310261" y="347472"/>
                  </a:lnTo>
                </a:path>
                <a:path w="310514" h="685800">
                  <a:moveTo>
                    <a:pt x="0" y="0"/>
                  </a:moveTo>
                  <a:lnTo>
                    <a:pt x="5334" y="685673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1807" y="3977640"/>
              <a:ext cx="310896" cy="822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1807" y="4315967"/>
              <a:ext cx="310896" cy="822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1807" y="4654296"/>
              <a:ext cx="310896" cy="731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52272" y="3470147"/>
              <a:ext cx="0" cy="636270"/>
            </a:xfrm>
            <a:custGeom>
              <a:avLst/>
              <a:gdLst/>
              <a:ahLst/>
              <a:cxnLst/>
              <a:rect l="l" t="t" r="r" b="b"/>
              <a:pathLst>
                <a:path h="636270">
                  <a:moveTo>
                    <a:pt x="0" y="0"/>
                  </a:moveTo>
                  <a:lnTo>
                    <a:pt x="0" y="635761"/>
                  </a:lnTo>
                </a:path>
              </a:pathLst>
            </a:custGeom>
            <a:ln w="27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45885" y="4096511"/>
            <a:ext cx="1341755" cy="7594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664"/>
              </a:spcBef>
            </a:pPr>
            <a:r>
              <a:rPr sz="2000" spc="50" dirty="0">
                <a:latin typeface="Tahoma"/>
                <a:cs typeface="Tahoma"/>
              </a:rPr>
              <a:t>Notebook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4588" y="2850650"/>
            <a:ext cx="1851660" cy="7156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spc="-40" dirty="0">
                <a:solidFill>
                  <a:srgbClr val="FDFDFF"/>
                </a:solidFill>
                <a:latin typeface="Arial MT"/>
                <a:cs typeface="Arial MT"/>
              </a:rPr>
              <a:t>B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u</a:t>
            </a:r>
            <a:r>
              <a:rPr sz="2000" spc="-65" dirty="0">
                <a:solidFill>
                  <a:srgbClr val="FDFDFF"/>
                </a:solidFill>
                <a:latin typeface="Arial MT"/>
                <a:cs typeface="Arial MT"/>
              </a:rPr>
              <a:t>s</a:t>
            </a:r>
            <a:r>
              <a:rPr sz="2000" spc="-20" dirty="0">
                <a:solidFill>
                  <a:srgbClr val="FDFDFF"/>
                </a:solidFill>
                <a:latin typeface="Arial MT"/>
                <a:cs typeface="Arial MT"/>
              </a:rPr>
              <a:t>i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n</a:t>
            </a:r>
            <a:r>
              <a:rPr sz="2000" spc="-40" dirty="0">
                <a:solidFill>
                  <a:srgbClr val="FDFDFF"/>
                </a:solidFill>
                <a:latin typeface="Arial MT"/>
                <a:cs typeface="Arial MT"/>
              </a:rPr>
              <a:t>e</a:t>
            </a:r>
            <a:r>
              <a:rPr sz="2000" spc="-70" dirty="0">
                <a:solidFill>
                  <a:srgbClr val="FDFDFF"/>
                </a:solidFill>
                <a:latin typeface="Arial MT"/>
                <a:cs typeface="Arial MT"/>
              </a:rPr>
              <a:t>s</a:t>
            </a:r>
            <a:r>
              <a:rPr sz="2000" spc="5" dirty="0">
                <a:solidFill>
                  <a:srgbClr val="FDFDFF"/>
                </a:solidFill>
                <a:latin typeface="Arial MT"/>
                <a:cs typeface="Arial MT"/>
              </a:rPr>
              <a:t>s</a:t>
            </a:r>
            <a:r>
              <a:rPr sz="2000" spc="-265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40" dirty="0">
                <a:solidFill>
                  <a:srgbClr val="FDFDFF"/>
                </a:solidFill>
                <a:latin typeface="Arial MT"/>
                <a:cs typeface="Arial MT"/>
              </a:rPr>
              <a:t>La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p</a:t>
            </a:r>
            <a:r>
              <a:rPr sz="2000" spc="85" dirty="0">
                <a:solidFill>
                  <a:srgbClr val="FDFDFF"/>
                </a:solidFill>
                <a:latin typeface="Arial MT"/>
                <a:cs typeface="Arial MT"/>
              </a:rPr>
              <a:t>t</a:t>
            </a:r>
            <a:r>
              <a:rPr sz="2000" spc="-110" dirty="0">
                <a:solidFill>
                  <a:srgbClr val="FDFD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DFDFF"/>
                </a:solidFill>
                <a:latin typeface="Arial MT"/>
                <a:cs typeface="Arial MT"/>
              </a:rPr>
              <a:t>p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000" spc="-45" dirty="0">
                <a:solidFill>
                  <a:srgbClr val="FDFD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e</a:t>
            </a:r>
            <a:r>
              <a:rPr sz="2000" spc="50" dirty="0">
                <a:solidFill>
                  <a:srgbClr val="FDFDFF"/>
                </a:solidFill>
                <a:latin typeface="Arial MT"/>
                <a:cs typeface="Arial MT"/>
              </a:rPr>
              <a:t>r</a:t>
            </a:r>
            <a:r>
              <a:rPr sz="2000" spc="-70" dirty="0">
                <a:solidFill>
                  <a:srgbClr val="FDFDFF"/>
                </a:solidFill>
                <a:latin typeface="Arial MT"/>
                <a:cs typeface="Arial MT"/>
              </a:rPr>
              <a:t>s</a:t>
            </a:r>
            <a:r>
              <a:rPr sz="2000" spc="-105" dirty="0">
                <a:solidFill>
                  <a:srgbClr val="FDFDFF"/>
                </a:solidFill>
                <a:latin typeface="Arial MT"/>
                <a:cs typeface="Arial MT"/>
              </a:rPr>
              <a:t>o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DFDFF"/>
                </a:solidFill>
                <a:latin typeface="Arial MT"/>
                <a:cs typeface="Arial MT"/>
              </a:rPr>
              <a:t>l</a:t>
            </a:r>
            <a:r>
              <a:rPr sz="2000" spc="-140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La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p</a:t>
            </a:r>
            <a:r>
              <a:rPr sz="2000" spc="90" dirty="0">
                <a:solidFill>
                  <a:srgbClr val="FDFDFF"/>
                </a:solidFill>
                <a:latin typeface="Arial MT"/>
                <a:cs typeface="Arial MT"/>
              </a:rPr>
              <a:t>t</a:t>
            </a:r>
            <a:r>
              <a:rPr sz="2000" spc="-105" dirty="0">
                <a:solidFill>
                  <a:srgbClr val="FDFDFF"/>
                </a:solidFill>
                <a:latin typeface="Arial MT"/>
                <a:cs typeface="Arial MT"/>
              </a:rPr>
              <a:t>o</a:t>
            </a:r>
            <a:r>
              <a:rPr sz="2000" spc="10" dirty="0">
                <a:solidFill>
                  <a:srgbClr val="FDFDFF"/>
                </a:solidFill>
                <a:latin typeface="Arial MT"/>
                <a:cs typeface="Arial MT"/>
              </a:rPr>
              <a:t>p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34588" y="3838426"/>
            <a:ext cx="185928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>
              <a:lnSpc>
                <a:spcPct val="113199"/>
              </a:lnSpc>
              <a:spcBef>
                <a:spcPts val="100"/>
              </a:spcBef>
            </a:pPr>
            <a:r>
              <a:rPr sz="2000" spc="-25" dirty="0">
                <a:solidFill>
                  <a:srgbClr val="FDFDFF"/>
                </a:solidFill>
                <a:latin typeface="Arial MT"/>
                <a:cs typeface="Arial MT"/>
              </a:rPr>
              <a:t>Gaming </a:t>
            </a:r>
            <a:r>
              <a:rPr sz="2000" spc="-10" dirty="0">
                <a:solidFill>
                  <a:srgbClr val="FDFDFF"/>
                </a:solidFill>
                <a:latin typeface="Arial MT"/>
                <a:cs typeface="Arial MT"/>
              </a:rPr>
              <a:t>Laptop </a:t>
            </a:r>
            <a:r>
              <a:rPr sz="2000" spc="-5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40" dirty="0">
                <a:solidFill>
                  <a:srgbClr val="FDFDFF"/>
                </a:solidFill>
                <a:latin typeface="Arial MT"/>
                <a:cs typeface="Arial MT"/>
              </a:rPr>
              <a:t>B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u</a:t>
            </a:r>
            <a:r>
              <a:rPr sz="2000" spc="-70" dirty="0">
                <a:solidFill>
                  <a:srgbClr val="FDFDFF"/>
                </a:solidFill>
                <a:latin typeface="Arial MT"/>
                <a:cs typeface="Arial MT"/>
              </a:rPr>
              <a:t>s</a:t>
            </a:r>
            <a:r>
              <a:rPr sz="2000" spc="-20" dirty="0">
                <a:solidFill>
                  <a:srgbClr val="FDFDFF"/>
                </a:solidFill>
                <a:latin typeface="Arial MT"/>
                <a:cs typeface="Arial MT"/>
              </a:rPr>
              <a:t>i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e</a:t>
            </a:r>
            <a:r>
              <a:rPr sz="2000" spc="-70" dirty="0">
                <a:solidFill>
                  <a:srgbClr val="FDFDFF"/>
                </a:solidFill>
                <a:latin typeface="Arial MT"/>
                <a:cs typeface="Arial MT"/>
              </a:rPr>
              <a:t>s</a:t>
            </a:r>
            <a:r>
              <a:rPr sz="2000" spc="5" dirty="0">
                <a:solidFill>
                  <a:srgbClr val="FDFDFF"/>
                </a:solidFill>
                <a:latin typeface="Arial MT"/>
                <a:cs typeface="Arial MT"/>
              </a:rPr>
              <a:t>s</a:t>
            </a:r>
            <a:r>
              <a:rPr sz="2000" spc="-270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40" dirty="0">
                <a:solidFill>
                  <a:srgbClr val="FDFDFF"/>
                </a:solidFill>
                <a:latin typeface="Arial MT"/>
                <a:cs typeface="Arial MT"/>
              </a:rPr>
              <a:t>L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a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p</a:t>
            </a:r>
            <a:r>
              <a:rPr sz="2000" spc="85" dirty="0">
                <a:solidFill>
                  <a:srgbClr val="FDFDFF"/>
                </a:solidFill>
                <a:latin typeface="Arial MT"/>
                <a:cs typeface="Arial MT"/>
              </a:rPr>
              <a:t>t</a:t>
            </a:r>
            <a:r>
              <a:rPr sz="2000" spc="-110" dirty="0">
                <a:solidFill>
                  <a:srgbClr val="FDFD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DFDFF"/>
                </a:solidFill>
                <a:latin typeface="Arial MT"/>
                <a:cs typeface="Arial MT"/>
              </a:rPr>
              <a:t>p  </a:t>
            </a:r>
            <a:r>
              <a:rPr sz="2000" spc="-45" dirty="0">
                <a:solidFill>
                  <a:srgbClr val="FDFD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e</a:t>
            </a:r>
            <a:r>
              <a:rPr sz="2000" spc="50" dirty="0">
                <a:solidFill>
                  <a:srgbClr val="FDFDFF"/>
                </a:solidFill>
                <a:latin typeface="Arial MT"/>
                <a:cs typeface="Arial MT"/>
              </a:rPr>
              <a:t>r</a:t>
            </a:r>
            <a:r>
              <a:rPr sz="2000" spc="-70" dirty="0">
                <a:solidFill>
                  <a:srgbClr val="FDFDFF"/>
                </a:solidFill>
                <a:latin typeface="Arial MT"/>
                <a:cs typeface="Arial MT"/>
              </a:rPr>
              <a:t>s</a:t>
            </a:r>
            <a:r>
              <a:rPr sz="2000" spc="-105" dirty="0">
                <a:solidFill>
                  <a:srgbClr val="FDFDFF"/>
                </a:solidFill>
                <a:latin typeface="Arial MT"/>
                <a:cs typeface="Arial MT"/>
              </a:rPr>
              <a:t>o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DFDFF"/>
                </a:solidFill>
                <a:latin typeface="Arial MT"/>
                <a:cs typeface="Arial MT"/>
              </a:rPr>
              <a:t>l</a:t>
            </a:r>
            <a:r>
              <a:rPr sz="2000" spc="-140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La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p</a:t>
            </a:r>
            <a:r>
              <a:rPr sz="2000" spc="90" dirty="0">
                <a:solidFill>
                  <a:srgbClr val="FDFDFF"/>
                </a:solidFill>
                <a:latin typeface="Arial MT"/>
                <a:cs typeface="Arial MT"/>
              </a:rPr>
              <a:t>t</a:t>
            </a:r>
            <a:r>
              <a:rPr sz="2000" spc="-105" dirty="0">
                <a:solidFill>
                  <a:srgbClr val="FDFDFF"/>
                </a:solidFill>
                <a:latin typeface="Arial MT"/>
                <a:cs typeface="Arial MT"/>
              </a:rPr>
              <a:t>o</a:t>
            </a:r>
            <a:r>
              <a:rPr sz="2000" spc="10" dirty="0">
                <a:solidFill>
                  <a:srgbClr val="FDFDFF"/>
                </a:solidFill>
                <a:latin typeface="Arial MT"/>
                <a:cs typeface="Arial MT"/>
              </a:rPr>
              <a:t>p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07140" y="3396996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0"/>
                </a:moveTo>
                <a:lnTo>
                  <a:pt x="0" y="767714"/>
                </a:lnTo>
              </a:path>
            </a:pathLst>
          </a:custGeom>
          <a:ln w="251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675619" y="2670048"/>
            <a:ext cx="1385570" cy="722630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20447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610"/>
              </a:spcBef>
            </a:pPr>
            <a:r>
              <a:rPr sz="2000" spc="-15" dirty="0">
                <a:latin typeface="Calibri"/>
                <a:cs typeface="Calibri"/>
              </a:rPr>
              <a:t>Peripherals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680192" y="2560320"/>
            <a:ext cx="1993900" cy="2377440"/>
            <a:chOff x="10680192" y="2560320"/>
            <a:chExt cx="1993900" cy="2377440"/>
          </a:xfrm>
        </p:grpSpPr>
        <p:sp>
          <p:nvSpPr>
            <p:cNvPr id="19" name="object 19"/>
            <p:cNvSpPr/>
            <p:nvPr/>
          </p:nvSpPr>
          <p:spPr>
            <a:xfrm>
              <a:off x="10680192" y="4160520"/>
              <a:ext cx="1435735" cy="777240"/>
            </a:xfrm>
            <a:custGeom>
              <a:avLst/>
              <a:gdLst/>
              <a:ahLst/>
              <a:cxnLst/>
              <a:rect l="l" t="t" r="r" b="b"/>
              <a:pathLst>
                <a:path w="1435734" h="777239">
                  <a:moveTo>
                    <a:pt x="1435480" y="0"/>
                  </a:moveTo>
                  <a:lnTo>
                    <a:pt x="0" y="0"/>
                  </a:lnTo>
                  <a:lnTo>
                    <a:pt x="0" y="777239"/>
                  </a:lnTo>
                  <a:lnTo>
                    <a:pt x="1435480" y="777239"/>
                  </a:lnTo>
                  <a:lnTo>
                    <a:pt x="143548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060936" y="2596896"/>
              <a:ext cx="310515" cy="1015365"/>
            </a:xfrm>
            <a:custGeom>
              <a:avLst/>
              <a:gdLst/>
              <a:ahLst/>
              <a:cxnLst/>
              <a:rect l="l" t="t" r="r" b="b"/>
              <a:pathLst>
                <a:path w="310515" h="1015364">
                  <a:moveTo>
                    <a:pt x="310261" y="539496"/>
                  </a:moveTo>
                  <a:lnTo>
                    <a:pt x="0" y="539496"/>
                  </a:lnTo>
                </a:path>
                <a:path w="310515" h="1015364">
                  <a:moveTo>
                    <a:pt x="301752" y="1014856"/>
                  </a:moveTo>
                  <a:lnTo>
                    <a:pt x="301752" y="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62688" y="3575305"/>
              <a:ext cx="310896" cy="731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2688" y="3227832"/>
              <a:ext cx="310896" cy="822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688" y="2898648"/>
              <a:ext cx="310896" cy="731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688" y="2560320"/>
              <a:ext cx="310896" cy="7315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060936" y="4069080"/>
              <a:ext cx="310515" cy="685800"/>
            </a:xfrm>
            <a:custGeom>
              <a:avLst/>
              <a:gdLst/>
              <a:ahLst/>
              <a:cxnLst/>
              <a:rect l="l" t="t" r="r" b="b"/>
              <a:pathLst>
                <a:path w="310515" h="685800">
                  <a:moveTo>
                    <a:pt x="310261" y="347472"/>
                  </a:moveTo>
                  <a:lnTo>
                    <a:pt x="0" y="347472"/>
                  </a:lnTo>
                </a:path>
                <a:path w="310515" h="685800">
                  <a:moveTo>
                    <a:pt x="301752" y="685292"/>
                  </a:moveTo>
                  <a:lnTo>
                    <a:pt x="301752" y="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2688" y="4709160"/>
              <a:ext cx="310896" cy="822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62688" y="4379976"/>
              <a:ext cx="310896" cy="731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62688" y="4041648"/>
              <a:ext cx="310896" cy="7315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675619" y="4160520"/>
            <a:ext cx="1440180" cy="77724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305"/>
              </a:spcBef>
            </a:pPr>
            <a:r>
              <a:rPr sz="2000" spc="10" dirty="0">
                <a:latin typeface="Tahoma"/>
                <a:cs typeface="Tahoma"/>
              </a:rPr>
              <a:t>Accessories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13843" y="2309690"/>
            <a:ext cx="1520190" cy="260413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6985" algn="just">
              <a:lnSpc>
                <a:spcPct val="116399"/>
              </a:lnSpc>
              <a:spcBef>
                <a:spcPts val="254"/>
              </a:spcBef>
            </a:pPr>
            <a:r>
              <a:rPr sz="2000" spc="-50" dirty="0">
                <a:solidFill>
                  <a:srgbClr val="FDFDFF"/>
                </a:solidFill>
                <a:latin typeface="Arial MT"/>
                <a:cs typeface="Arial MT"/>
              </a:rPr>
              <a:t>G</a:t>
            </a:r>
            <a:r>
              <a:rPr sz="2000" spc="50" dirty="0">
                <a:solidFill>
                  <a:srgbClr val="FDFDFF"/>
                </a:solidFill>
                <a:latin typeface="Arial MT"/>
                <a:cs typeface="Arial MT"/>
              </a:rPr>
              <a:t>r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a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ph</a:t>
            </a:r>
            <a:r>
              <a:rPr sz="2000" spc="-20" dirty="0">
                <a:solidFill>
                  <a:srgbClr val="FDFDFF"/>
                </a:solidFill>
                <a:latin typeface="Arial MT"/>
                <a:cs typeface="Arial MT"/>
              </a:rPr>
              <a:t>i</a:t>
            </a:r>
            <a:r>
              <a:rPr sz="2000" spc="5" dirty="0">
                <a:solidFill>
                  <a:srgbClr val="FDFDFF"/>
                </a:solidFill>
                <a:latin typeface="Arial MT"/>
                <a:cs typeface="Arial MT"/>
              </a:rPr>
              <a:t>c</a:t>
            </a:r>
            <a:r>
              <a:rPr sz="2000" spc="-195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80" dirty="0">
                <a:solidFill>
                  <a:srgbClr val="FDFDFF"/>
                </a:solidFill>
                <a:latin typeface="Arial MT"/>
                <a:cs typeface="Arial MT"/>
              </a:rPr>
              <a:t>C</a:t>
            </a:r>
            <a:r>
              <a:rPr sz="2000" spc="-35" dirty="0">
                <a:solidFill>
                  <a:srgbClr val="FDFDFF"/>
                </a:solidFill>
                <a:latin typeface="Arial MT"/>
                <a:cs typeface="Arial MT"/>
              </a:rPr>
              <a:t>a</a:t>
            </a:r>
            <a:r>
              <a:rPr sz="2000" spc="50" dirty="0">
                <a:solidFill>
                  <a:srgbClr val="FDFDFF"/>
                </a:solidFill>
                <a:latin typeface="Arial MT"/>
                <a:cs typeface="Arial MT"/>
              </a:rPr>
              <a:t>r</a:t>
            </a:r>
            <a:r>
              <a:rPr sz="2000" spc="5" dirty="0">
                <a:solidFill>
                  <a:srgbClr val="FDFDFF"/>
                </a:solidFill>
                <a:latin typeface="Arial MT"/>
                <a:cs typeface="Arial MT"/>
              </a:rPr>
              <a:t>d  </a:t>
            </a:r>
            <a:r>
              <a:rPr sz="2000" dirty="0">
                <a:solidFill>
                  <a:srgbClr val="FDFDFF"/>
                </a:solidFill>
                <a:latin typeface="Arial MT"/>
                <a:cs typeface="Arial MT"/>
              </a:rPr>
              <a:t>Internal </a:t>
            </a:r>
            <a:r>
              <a:rPr sz="2000" spc="-80" dirty="0">
                <a:solidFill>
                  <a:srgbClr val="FDFDFF"/>
                </a:solidFill>
                <a:latin typeface="Arial MT"/>
                <a:cs typeface="Arial MT"/>
              </a:rPr>
              <a:t>HDD </a:t>
            </a:r>
            <a:r>
              <a:rPr sz="2000" spc="-545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DFDFF"/>
                </a:solidFill>
                <a:latin typeface="Arial MT"/>
                <a:cs typeface="Arial MT"/>
              </a:rPr>
              <a:t>Motherboard </a:t>
            </a:r>
            <a:r>
              <a:rPr sz="2000" spc="-545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75" dirty="0">
                <a:solidFill>
                  <a:srgbClr val="FDFDFF"/>
                </a:solidFill>
                <a:latin typeface="Arial MT"/>
                <a:cs typeface="Arial MT"/>
              </a:rPr>
              <a:t>Processors</a:t>
            </a:r>
            <a:endParaRPr sz="2000">
              <a:latin typeface="Arial MT"/>
              <a:cs typeface="Arial MT"/>
            </a:endParaRPr>
          </a:p>
          <a:p>
            <a:pPr marL="12700" marR="424815" indent="6985" algn="just">
              <a:lnSpc>
                <a:spcPct val="113199"/>
              </a:lnSpc>
              <a:spcBef>
                <a:spcPts val="815"/>
              </a:spcBef>
            </a:pPr>
            <a:r>
              <a:rPr sz="2000" spc="-10" dirty="0">
                <a:solidFill>
                  <a:srgbClr val="FDFDFF"/>
                </a:solidFill>
                <a:latin typeface="Arial MT"/>
                <a:cs typeface="Arial MT"/>
              </a:rPr>
              <a:t>Batteries </a:t>
            </a:r>
            <a:r>
              <a:rPr sz="2000" spc="-545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30" dirty="0">
                <a:solidFill>
                  <a:srgbClr val="FDFDFF"/>
                </a:solidFill>
                <a:latin typeface="Arial MT"/>
                <a:cs typeface="Arial MT"/>
              </a:rPr>
              <a:t>K</a:t>
            </a:r>
            <a:r>
              <a:rPr sz="2000" spc="-40" dirty="0">
                <a:solidFill>
                  <a:srgbClr val="FDFDFF"/>
                </a:solidFill>
                <a:latin typeface="Arial MT"/>
                <a:cs typeface="Arial MT"/>
              </a:rPr>
              <a:t>e</a:t>
            </a:r>
            <a:r>
              <a:rPr sz="2000" spc="-70" dirty="0">
                <a:solidFill>
                  <a:srgbClr val="FDFDFF"/>
                </a:solidFill>
                <a:latin typeface="Arial MT"/>
                <a:cs typeface="Arial MT"/>
              </a:rPr>
              <a:t>y</a:t>
            </a:r>
            <a:r>
              <a:rPr sz="2000" spc="30" dirty="0">
                <a:solidFill>
                  <a:srgbClr val="FDFDFF"/>
                </a:solidFill>
                <a:latin typeface="Arial MT"/>
                <a:cs typeface="Arial MT"/>
              </a:rPr>
              <a:t>b</a:t>
            </a:r>
            <a:r>
              <a:rPr sz="2000" spc="-40" dirty="0">
                <a:solidFill>
                  <a:srgbClr val="FDFDFF"/>
                </a:solidFill>
                <a:latin typeface="Arial MT"/>
                <a:cs typeface="Arial MT"/>
              </a:rPr>
              <a:t>oa</a:t>
            </a:r>
            <a:r>
              <a:rPr sz="2000" spc="-20" dirty="0">
                <a:solidFill>
                  <a:srgbClr val="FDFDFF"/>
                </a:solidFill>
                <a:latin typeface="Arial MT"/>
                <a:cs typeface="Arial MT"/>
              </a:rPr>
              <a:t>r</a:t>
            </a:r>
            <a:r>
              <a:rPr sz="2000" spc="5" dirty="0">
                <a:solidFill>
                  <a:srgbClr val="FDFDFF"/>
                </a:solidFill>
                <a:latin typeface="Arial MT"/>
                <a:cs typeface="Arial MT"/>
              </a:rPr>
              <a:t>d  </a:t>
            </a:r>
            <a:r>
              <a:rPr sz="2000" spc="-30" dirty="0">
                <a:solidFill>
                  <a:srgbClr val="FDFDFF"/>
                </a:solidFill>
                <a:latin typeface="Arial MT"/>
                <a:cs typeface="Arial MT"/>
              </a:rPr>
              <a:t>Mouse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24928" y="7662671"/>
            <a:ext cx="1499870" cy="558165"/>
          </a:xfrm>
          <a:custGeom>
            <a:avLst/>
            <a:gdLst/>
            <a:ahLst/>
            <a:cxnLst/>
            <a:rect l="l" t="t" r="r" b="b"/>
            <a:pathLst>
              <a:path w="1499870" h="558165">
                <a:moveTo>
                  <a:pt x="1499489" y="0"/>
                </a:moveTo>
                <a:lnTo>
                  <a:pt x="0" y="0"/>
                </a:lnTo>
                <a:lnTo>
                  <a:pt x="0" y="557783"/>
                </a:lnTo>
                <a:lnTo>
                  <a:pt x="1499489" y="557783"/>
                </a:lnTo>
                <a:lnTo>
                  <a:pt x="1499489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421371" y="7741094"/>
            <a:ext cx="130937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25" dirty="0">
                <a:latin typeface="Tahoma"/>
                <a:cs typeface="Tahoma"/>
              </a:rPr>
              <a:t>Ne</a:t>
            </a:r>
            <a:r>
              <a:rPr sz="2000" spc="-25" dirty="0">
                <a:latin typeface="Tahoma"/>
                <a:cs typeface="Tahoma"/>
              </a:rPr>
              <a:t>t</a:t>
            </a:r>
            <a:r>
              <a:rPr sz="2000" spc="20" dirty="0">
                <a:latin typeface="Tahoma"/>
                <a:cs typeface="Tahoma"/>
              </a:rPr>
              <a:t>w</a:t>
            </a:r>
            <a:r>
              <a:rPr sz="2000" spc="-10" dirty="0">
                <a:latin typeface="Tahoma"/>
                <a:cs typeface="Tahoma"/>
              </a:rPr>
              <a:t>o</a:t>
            </a:r>
            <a:r>
              <a:rPr sz="2000" spc="-5" dirty="0">
                <a:latin typeface="Tahoma"/>
                <a:cs typeface="Tahoma"/>
              </a:rPr>
              <a:t>r</a:t>
            </a:r>
            <a:r>
              <a:rPr sz="2000" dirty="0">
                <a:latin typeface="Tahoma"/>
                <a:cs typeface="Tahoma"/>
              </a:rPr>
              <a:t>k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35" dirty="0">
                <a:latin typeface="Tahoma"/>
                <a:cs typeface="Tahoma"/>
              </a:rPr>
              <a:t>n</a:t>
            </a:r>
            <a:r>
              <a:rPr sz="2000" spc="10" dirty="0">
                <a:latin typeface="Tahoma"/>
                <a:cs typeface="Tahoma"/>
              </a:rPr>
              <a:t>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055482" y="7726680"/>
            <a:ext cx="1490980" cy="1344295"/>
            <a:chOff x="8055482" y="7726680"/>
            <a:chExt cx="1490980" cy="1344295"/>
          </a:xfrm>
        </p:grpSpPr>
        <p:sp>
          <p:nvSpPr>
            <p:cNvPr id="34" name="object 34"/>
            <p:cNvSpPr/>
            <p:nvPr/>
          </p:nvSpPr>
          <p:spPr>
            <a:xfrm>
              <a:off x="8915399" y="7763256"/>
              <a:ext cx="310515" cy="0"/>
            </a:xfrm>
            <a:custGeom>
              <a:avLst/>
              <a:gdLst/>
              <a:ahLst/>
              <a:cxnLst/>
              <a:rect l="l" t="t" r="r" b="b"/>
              <a:pathLst>
                <a:path w="310515">
                  <a:moveTo>
                    <a:pt x="310260" y="0"/>
                  </a:moveTo>
                  <a:lnTo>
                    <a:pt x="0" y="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295" y="7726680"/>
              <a:ext cx="310896" cy="822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915399" y="8686800"/>
              <a:ext cx="310515" cy="347345"/>
            </a:xfrm>
            <a:custGeom>
              <a:avLst/>
              <a:gdLst/>
              <a:ahLst/>
              <a:cxnLst/>
              <a:rect l="l" t="t" r="r" b="b"/>
              <a:pathLst>
                <a:path w="310515" h="347345">
                  <a:moveTo>
                    <a:pt x="310260" y="210312"/>
                  </a:moveTo>
                  <a:lnTo>
                    <a:pt x="0" y="210312"/>
                  </a:lnTo>
                </a:path>
                <a:path w="310515" h="347345">
                  <a:moveTo>
                    <a:pt x="310388" y="347332"/>
                  </a:moveTo>
                  <a:lnTo>
                    <a:pt x="301751" y="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5439" y="8988552"/>
              <a:ext cx="310896" cy="822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26295" y="8659369"/>
              <a:ext cx="310896" cy="7315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065007" y="8284464"/>
              <a:ext cx="8890" cy="356870"/>
            </a:xfrm>
            <a:custGeom>
              <a:avLst/>
              <a:gdLst/>
              <a:ahLst/>
              <a:cxnLst/>
              <a:rect l="l" t="t" r="r" b="b"/>
              <a:pathLst>
                <a:path w="8890" h="356870">
                  <a:moveTo>
                    <a:pt x="8636" y="356489"/>
                  </a:moveTo>
                  <a:lnTo>
                    <a:pt x="0" y="0"/>
                  </a:lnTo>
                </a:path>
              </a:pathLst>
            </a:custGeom>
            <a:ln w="19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379207" y="8705088"/>
            <a:ext cx="1536700" cy="475615"/>
          </a:xfrm>
          <a:prstGeom prst="rect">
            <a:avLst/>
          </a:prstGeom>
          <a:solidFill>
            <a:srgbClr val="F9C090"/>
          </a:solidFill>
        </p:spPr>
        <p:txBody>
          <a:bodyPr vert="horz" wrap="square" lIns="0" tIns="174625" rIns="0" bIns="0" rtlCol="0">
            <a:spAutoFit/>
          </a:bodyPr>
          <a:lstStyle/>
          <a:p>
            <a:pPr marL="149860">
              <a:lnSpc>
                <a:spcPts val="2365"/>
              </a:lnSpc>
              <a:spcBef>
                <a:spcPts val="1375"/>
              </a:spcBef>
            </a:pPr>
            <a:r>
              <a:rPr sz="2000" dirty="0">
                <a:latin typeface="Tahoma"/>
                <a:cs typeface="Tahoma"/>
              </a:rPr>
              <a:t>Storage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98914" y="7674927"/>
            <a:ext cx="1678939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125" dirty="0">
                <a:solidFill>
                  <a:srgbClr val="FDFDFF"/>
                </a:solidFill>
                <a:latin typeface="Arial MT"/>
                <a:cs typeface="Arial MT"/>
              </a:rPr>
              <a:t>W</a:t>
            </a:r>
            <a:r>
              <a:rPr sz="2000" spc="-20" dirty="0">
                <a:solidFill>
                  <a:srgbClr val="FDFDFF"/>
                </a:solidFill>
                <a:latin typeface="Arial MT"/>
                <a:cs typeface="Arial MT"/>
              </a:rPr>
              <a:t>i</a:t>
            </a:r>
            <a:r>
              <a:rPr sz="2000" spc="50" dirty="0">
                <a:solidFill>
                  <a:srgbClr val="FDFDFF"/>
                </a:solidFill>
                <a:latin typeface="Arial MT"/>
                <a:cs typeface="Arial MT"/>
              </a:rPr>
              <a:t>-</a:t>
            </a:r>
            <a:r>
              <a:rPr sz="2000" spc="-70" dirty="0">
                <a:solidFill>
                  <a:srgbClr val="FDFDFF"/>
                </a:solidFill>
                <a:latin typeface="Arial MT"/>
                <a:cs typeface="Arial MT"/>
              </a:rPr>
              <a:t>F</a:t>
            </a:r>
            <a:r>
              <a:rPr sz="2000" dirty="0">
                <a:solidFill>
                  <a:srgbClr val="FDFDFF"/>
                </a:solidFill>
                <a:latin typeface="Arial MT"/>
                <a:cs typeface="Arial MT"/>
              </a:rPr>
              <a:t>i</a:t>
            </a:r>
            <a:r>
              <a:rPr sz="2000" spc="-215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114" dirty="0">
                <a:solidFill>
                  <a:srgbClr val="FDFDFF"/>
                </a:solidFill>
                <a:latin typeface="Arial MT"/>
                <a:cs typeface="Arial MT"/>
              </a:rPr>
              <a:t>E</a:t>
            </a:r>
            <a:r>
              <a:rPr sz="2000" spc="-70" dirty="0">
                <a:solidFill>
                  <a:srgbClr val="FDFDFF"/>
                </a:solidFill>
                <a:latin typeface="Arial MT"/>
                <a:cs typeface="Arial MT"/>
              </a:rPr>
              <a:t>x</a:t>
            </a:r>
            <a:r>
              <a:rPr sz="2000" spc="90" dirty="0">
                <a:solidFill>
                  <a:srgbClr val="FDFDFF"/>
                </a:solidFill>
                <a:latin typeface="Arial MT"/>
                <a:cs typeface="Arial MT"/>
              </a:rPr>
              <a:t>t</a:t>
            </a:r>
            <a:r>
              <a:rPr sz="2000" spc="-30" dirty="0">
                <a:solidFill>
                  <a:srgbClr val="FDFDFF"/>
                </a:solidFill>
                <a:latin typeface="Arial MT"/>
                <a:cs typeface="Arial MT"/>
              </a:rPr>
              <a:t>e</a:t>
            </a:r>
            <a:r>
              <a:rPr sz="2000" spc="35" dirty="0">
                <a:solidFill>
                  <a:srgbClr val="FDFDFF"/>
                </a:solidFill>
                <a:latin typeface="Arial MT"/>
                <a:cs typeface="Arial MT"/>
              </a:rPr>
              <a:t>nd</a:t>
            </a:r>
            <a:r>
              <a:rPr sz="2000" spc="-40" dirty="0">
                <a:solidFill>
                  <a:srgbClr val="FDFDFF"/>
                </a:solidFill>
                <a:latin typeface="Arial MT"/>
                <a:cs typeface="Arial MT"/>
              </a:rPr>
              <a:t>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615296" y="8352540"/>
            <a:ext cx="2032000" cy="89408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000" spc="-10" dirty="0">
                <a:solidFill>
                  <a:srgbClr val="FDFDFF"/>
                </a:solidFill>
                <a:latin typeface="Arial MT"/>
                <a:cs typeface="Arial MT"/>
              </a:rPr>
              <a:t>External</a:t>
            </a:r>
            <a:r>
              <a:rPr sz="2000" spc="114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DFDFF"/>
                </a:solidFill>
                <a:latin typeface="Arial MT"/>
                <a:cs typeface="Arial MT"/>
              </a:rPr>
              <a:t>SSD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000" spc="10" dirty="0">
                <a:solidFill>
                  <a:srgbClr val="FDFDFF"/>
                </a:solidFill>
                <a:latin typeface="Arial MT"/>
                <a:cs typeface="Arial MT"/>
              </a:rPr>
              <a:t>USB</a:t>
            </a:r>
            <a:r>
              <a:rPr sz="2000" spc="-45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DFDFF"/>
                </a:solidFill>
                <a:latin typeface="Arial MT"/>
                <a:cs typeface="Arial MT"/>
              </a:rPr>
              <a:t>Flash</a:t>
            </a:r>
            <a:r>
              <a:rPr sz="2000" spc="100" dirty="0">
                <a:solidFill>
                  <a:srgbClr val="FDFD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DFDFF"/>
                </a:solidFill>
                <a:latin typeface="Arial MT"/>
                <a:cs typeface="Arial MT"/>
              </a:rPr>
              <a:t>Drives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711695" y="3749040"/>
            <a:ext cx="3401695" cy="4754880"/>
            <a:chOff x="6711695" y="3749040"/>
            <a:chExt cx="3401695" cy="4754880"/>
          </a:xfrm>
        </p:grpSpPr>
        <p:sp>
          <p:nvSpPr>
            <p:cNvPr id="44" name="object 44"/>
            <p:cNvSpPr/>
            <p:nvPr/>
          </p:nvSpPr>
          <p:spPr>
            <a:xfrm>
              <a:off x="6711695" y="3749040"/>
              <a:ext cx="1527175" cy="1454150"/>
            </a:xfrm>
            <a:custGeom>
              <a:avLst/>
              <a:gdLst/>
              <a:ahLst/>
              <a:cxnLst/>
              <a:rect l="l" t="t" r="r" b="b"/>
              <a:pathLst>
                <a:path w="1527175" h="1454150">
                  <a:moveTo>
                    <a:pt x="39370" y="126"/>
                  </a:moveTo>
                  <a:lnTo>
                    <a:pt x="36322" y="0"/>
                  </a:lnTo>
                  <a:lnTo>
                    <a:pt x="30352" y="634"/>
                  </a:lnTo>
                  <a:lnTo>
                    <a:pt x="380" y="30987"/>
                  </a:lnTo>
                  <a:lnTo>
                    <a:pt x="0" y="40004"/>
                  </a:lnTo>
                  <a:lnTo>
                    <a:pt x="380" y="42925"/>
                  </a:lnTo>
                  <a:lnTo>
                    <a:pt x="27431" y="72643"/>
                  </a:lnTo>
                  <a:lnTo>
                    <a:pt x="36322" y="73913"/>
                  </a:lnTo>
                  <a:lnTo>
                    <a:pt x="39370" y="73913"/>
                  </a:lnTo>
                  <a:lnTo>
                    <a:pt x="71881" y="50164"/>
                  </a:lnTo>
                  <a:lnTo>
                    <a:pt x="73405" y="44322"/>
                  </a:lnTo>
                  <a:lnTo>
                    <a:pt x="1304035" y="44322"/>
                  </a:lnTo>
                  <a:lnTo>
                    <a:pt x="1345819" y="49910"/>
                  </a:lnTo>
                  <a:lnTo>
                    <a:pt x="1385697" y="63372"/>
                  </a:lnTo>
                  <a:lnTo>
                    <a:pt x="1422273" y="84327"/>
                  </a:lnTo>
                  <a:lnTo>
                    <a:pt x="1453896" y="111886"/>
                  </a:lnTo>
                  <a:lnTo>
                    <a:pt x="1479550" y="145160"/>
                  </a:lnTo>
                  <a:lnTo>
                    <a:pt x="1498219" y="182752"/>
                  </a:lnTo>
                  <a:lnTo>
                    <a:pt x="1509268" y="223138"/>
                  </a:lnTo>
                  <a:lnTo>
                    <a:pt x="1512061" y="1453768"/>
                  </a:lnTo>
                  <a:lnTo>
                    <a:pt x="1526794" y="1453768"/>
                  </a:lnTo>
                  <a:lnTo>
                    <a:pt x="1526794" y="250570"/>
                  </a:lnTo>
                  <a:lnTo>
                    <a:pt x="1520952" y="206120"/>
                  </a:lnTo>
                  <a:lnTo>
                    <a:pt x="1506474" y="163702"/>
                  </a:lnTo>
                  <a:lnTo>
                    <a:pt x="1483868" y="124967"/>
                  </a:lnTo>
                  <a:lnTo>
                    <a:pt x="1454150" y="91185"/>
                  </a:lnTo>
                  <a:lnTo>
                    <a:pt x="1418335" y="64007"/>
                  </a:lnTo>
                  <a:lnTo>
                    <a:pt x="1377950" y="44195"/>
                  </a:lnTo>
                  <a:lnTo>
                    <a:pt x="1334388" y="32511"/>
                  </a:lnTo>
                  <a:lnTo>
                    <a:pt x="73405" y="29590"/>
                  </a:lnTo>
                  <a:lnTo>
                    <a:pt x="72771" y="26669"/>
                  </a:lnTo>
                  <a:lnTo>
                    <a:pt x="39370" y="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79991" y="4754880"/>
              <a:ext cx="1033144" cy="1600200"/>
            </a:xfrm>
            <a:custGeom>
              <a:avLst/>
              <a:gdLst/>
              <a:ahLst/>
              <a:cxnLst/>
              <a:rect l="l" t="t" r="r" b="b"/>
              <a:pathLst>
                <a:path w="1033145" h="1600200">
                  <a:moveTo>
                    <a:pt x="0" y="0"/>
                  </a:moveTo>
                  <a:lnTo>
                    <a:pt x="0" y="1036955"/>
                  </a:lnTo>
                  <a:lnTo>
                    <a:pt x="867917" y="1599692"/>
                  </a:lnTo>
                  <a:lnTo>
                    <a:pt x="893572" y="1557528"/>
                  </a:lnTo>
                  <a:lnTo>
                    <a:pt x="917066" y="1514602"/>
                  </a:lnTo>
                  <a:lnTo>
                    <a:pt x="938529" y="1470787"/>
                  </a:lnTo>
                  <a:lnTo>
                    <a:pt x="957706" y="1426210"/>
                  </a:lnTo>
                  <a:lnTo>
                    <a:pt x="974725" y="1380871"/>
                  </a:lnTo>
                  <a:lnTo>
                    <a:pt x="989583" y="1335024"/>
                  </a:lnTo>
                  <a:lnTo>
                    <a:pt x="1002283" y="1288669"/>
                  </a:lnTo>
                  <a:lnTo>
                    <a:pt x="1012825" y="1241933"/>
                  </a:lnTo>
                  <a:lnTo>
                    <a:pt x="1021206" y="1194816"/>
                  </a:lnTo>
                  <a:lnTo>
                    <a:pt x="1027302" y="1147318"/>
                  </a:lnTo>
                  <a:lnTo>
                    <a:pt x="1031366" y="1099693"/>
                  </a:lnTo>
                  <a:lnTo>
                    <a:pt x="1033144" y="1051941"/>
                  </a:lnTo>
                  <a:lnTo>
                    <a:pt x="1032763" y="1004189"/>
                  </a:lnTo>
                  <a:lnTo>
                    <a:pt x="1030097" y="956310"/>
                  </a:lnTo>
                  <a:lnTo>
                    <a:pt x="1025271" y="908685"/>
                  </a:lnTo>
                  <a:lnTo>
                    <a:pt x="1018285" y="861314"/>
                  </a:lnTo>
                  <a:lnTo>
                    <a:pt x="1009141" y="814070"/>
                  </a:lnTo>
                  <a:lnTo>
                    <a:pt x="997711" y="767207"/>
                  </a:lnTo>
                  <a:lnTo>
                    <a:pt x="984123" y="720852"/>
                  </a:lnTo>
                  <a:lnTo>
                    <a:pt x="968248" y="674878"/>
                  </a:lnTo>
                  <a:lnTo>
                    <a:pt x="950213" y="629666"/>
                  </a:lnTo>
                  <a:lnTo>
                    <a:pt x="929893" y="584962"/>
                  </a:lnTo>
                  <a:lnTo>
                    <a:pt x="907414" y="541147"/>
                  </a:lnTo>
                  <a:lnTo>
                    <a:pt x="882903" y="498348"/>
                  </a:lnTo>
                  <a:lnTo>
                    <a:pt x="856487" y="456946"/>
                  </a:lnTo>
                  <a:lnTo>
                    <a:pt x="828421" y="417195"/>
                  </a:lnTo>
                  <a:lnTo>
                    <a:pt x="798576" y="378968"/>
                  </a:lnTo>
                  <a:lnTo>
                    <a:pt x="767079" y="342265"/>
                  </a:lnTo>
                  <a:lnTo>
                    <a:pt x="734186" y="307213"/>
                  </a:lnTo>
                  <a:lnTo>
                    <a:pt x="699642" y="273812"/>
                  </a:lnTo>
                  <a:lnTo>
                    <a:pt x="663701" y="242189"/>
                  </a:lnTo>
                  <a:lnTo>
                    <a:pt x="626490" y="212344"/>
                  </a:lnTo>
                  <a:lnTo>
                    <a:pt x="587882" y="184150"/>
                  </a:lnTo>
                  <a:lnTo>
                    <a:pt x="548131" y="157861"/>
                  </a:lnTo>
                  <a:lnTo>
                    <a:pt x="507110" y="133477"/>
                  </a:lnTo>
                  <a:lnTo>
                    <a:pt x="465074" y="110998"/>
                  </a:lnTo>
                  <a:lnTo>
                    <a:pt x="422021" y="90424"/>
                  </a:lnTo>
                  <a:lnTo>
                    <a:pt x="378078" y="71882"/>
                  </a:lnTo>
                  <a:lnTo>
                    <a:pt x="333248" y="55372"/>
                  </a:lnTo>
                  <a:lnTo>
                    <a:pt x="287527" y="40894"/>
                  </a:lnTo>
                  <a:lnTo>
                    <a:pt x="241046" y="28575"/>
                  </a:lnTo>
                  <a:lnTo>
                    <a:pt x="193928" y="18415"/>
                  </a:lnTo>
                  <a:lnTo>
                    <a:pt x="146176" y="10414"/>
                  </a:lnTo>
                  <a:lnTo>
                    <a:pt x="97916" y="4699"/>
                  </a:lnTo>
                  <a:lnTo>
                    <a:pt x="49149" y="1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56447" y="5788152"/>
              <a:ext cx="1819910" cy="1042669"/>
            </a:xfrm>
            <a:custGeom>
              <a:avLst/>
              <a:gdLst/>
              <a:ahLst/>
              <a:cxnLst/>
              <a:rect l="l" t="t" r="r" b="b"/>
              <a:pathLst>
                <a:path w="1819909" h="1042670">
                  <a:moveTo>
                    <a:pt x="922147" y="0"/>
                  </a:moveTo>
                  <a:lnTo>
                    <a:pt x="0" y="475361"/>
                  </a:lnTo>
                  <a:lnTo>
                    <a:pt x="23495" y="519049"/>
                  </a:lnTo>
                  <a:lnTo>
                    <a:pt x="48895" y="561213"/>
                  </a:lnTo>
                  <a:lnTo>
                    <a:pt x="76200" y="601852"/>
                  </a:lnTo>
                  <a:lnTo>
                    <a:pt x="105028" y="641096"/>
                  </a:lnTo>
                  <a:lnTo>
                    <a:pt x="135635" y="678688"/>
                  </a:lnTo>
                  <a:lnTo>
                    <a:pt x="167894" y="714756"/>
                  </a:lnTo>
                  <a:lnTo>
                    <a:pt x="201675" y="749173"/>
                  </a:lnTo>
                  <a:lnTo>
                    <a:pt x="236854" y="781938"/>
                  </a:lnTo>
                  <a:lnTo>
                    <a:pt x="273557" y="812926"/>
                  </a:lnTo>
                  <a:lnTo>
                    <a:pt x="311530" y="842137"/>
                  </a:lnTo>
                  <a:lnTo>
                    <a:pt x="350647" y="869569"/>
                  </a:lnTo>
                  <a:lnTo>
                    <a:pt x="391159" y="895096"/>
                  </a:lnTo>
                  <a:lnTo>
                    <a:pt x="432688" y="918718"/>
                  </a:lnTo>
                  <a:lnTo>
                    <a:pt x="475360" y="940562"/>
                  </a:lnTo>
                  <a:lnTo>
                    <a:pt x="519049" y="960247"/>
                  </a:lnTo>
                  <a:lnTo>
                    <a:pt x="563626" y="978026"/>
                  </a:lnTo>
                  <a:lnTo>
                    <a:pt x="609092" y="993648"/>
                  </a:lnTo>
                  <a:lnTo>
                    <a:pt x="655320" y="1007237"/>
                  </a:lnTo>
                  <a:lnTo>
                    <a:pt x="702309" y="1018667"/>
                  </a:lnTo>
                  <a:lnTo>
                    <a:pt x="749934" y="1027938"/>
                  </a:lnTo>
                  <a:lnTo>
                    <a:pt x="798195" y="1034923"/>
                  </a:lnTo>
                  <a:lnTo>
                    <a:pt x="846962" y="1039622"/>
                  </a:lnTo>
                  <a:lnTo>
                    <a:pt x="896238" y="1042035"/>
                  </a:lnTo>
                  <a:lnTo>
                    <a:pt x="945642" y="1042162"/>
                  </a:lnTo>
                  <a:lnTo>
                    <a:pt x="994536" y="1039876"/>
                  </a:lnTo>
                  <a:lnTo>
                    <a:pt x="1043177" y="1035303"/>
                  </a:lnTo>
                  <a:lnTo>
                    <a:pt x="1091183" y="1028446"/>
                  </a:lnTo>
                  <a:lnTo>
                    <a:pt x="1138681" y="1019428"/>
                  </a:lnTo>
                  <a:lnTo>
                    <a:pt x="1185545" y="1008126"/>
                  </a:lnTo>
                  <a:lnTo>
                    <a:pt x="1231773" y="994790"/>
                  </a:lnTo>
                  <a:lnTo>
                    <a:pt x="1277111" y="979297"/>
                  </a:lnTo>
                  <a:lnTo>
                    <a:pt x="1321688" y="961771"/>
                  </a:lnTo>
                  <a:lnTo>
                    <a:pt x="1365377" y="942213"/>
                  </a:lnTo>
                  <a:lnTo>
                    <a:pt x="1408049" y="920623"/>
                  </a:lnTo>
                  <a:lnTo>
                    <a:pt x="1449704" y="897127"/>
                  </a:lnTo>
                  <a:lnTo>
                    <a:pt x="1490218" y="871727"/>
                  </a:lnTo>
                  <a:lnTo>
                    <a:pt x="1529587" y="844550"/>
                  </a:lnTo>
                  <a:lnTo>
                    <a:pt x="1567815" y="815339"/>
                  </a:lnTo>
                  <a:lnTo>
                    <a:pt x="1604518" y="784478"/>
                  </a:lnTo>
                  <a:lnTo>
                    <a:pt x="1639951" y="751839"/>
                  </a:lnTo>
                  <a:lnTo>
                    <a:pt x="1673986" y="717423"/>
                  </a:lnTo>
                  <a:lnTo>
                    <a:pt x="1706372" y="681355"/>
                  </a:lnTo>
                  <a:lnTo>
                    <a:pt x="1737232" y="643636"/>
                  </a:lnTo>
                  <a:lnTo>
                    <a:pt x="1766443" y="604393"/>
                  </a:lnTo>
                  <a:lnTo>
                    <a:pt x="1793875" y="563499"/>
                  </a:lnTo>
                  <a:lnTo>
                    <a:pt x="1819528" y="521208"/>
                  </a:lnTo>
                  <a:lnTo>
                    <a:pt x="922147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37575" y="4754880"/>
              <a:ext cx="1042669" cy="1554480"/>
            </a:xfrm>
            <a:custGeom>
              <a:avLst/>
              <a:gdLst/>
              <a:ahLst/>
              <a:cxnLst/>
              <a:rect l="l" t="t" r="r" b="b"/>
              <a:pathLst>
                <a:path w="1042670" h="1554479">
                  <a:moveTo>
                    <a:pt x="1042289" y="0"/>
                  </a:moveTo>
                  <a:lnTo>
                    <a:pt x="991616" y="1270"/>
                  </a:lnTo>
                  <a:lnTo>
                    <a:pt x="941451" y="4825"/>
                  </a:lnTo>
                  <a:lnTo>
                    <a:pt x="891794" y="10795"/>
                  </a:lnTo>
                  <a:lnTo>
                    <a:pt x="842772" y="19177"/>
                  </a:lnTo>
                  <a:lnTo>
                    <a:pt x="794257" y="29718"/>
                  </a:lnTo>
                  <a:lnTo>
                    <a:pt x="746505" y="42545"/>
                  </a:lnTo>
                  <a:lnTo>
                    <a:pt x="699643" y="57658"/>
                  </a:lnTo>
                  <a:lnTo>
                    <a:pt x="653542" y="74803"/>
                  </a:lnTo>
                  <a:lnTo>
                    <a:pt x="608329" y="94107"/>
                  </a:lnTo>
                  <a:lnTo>
                    <a:pt x="564133" y="115443"/>
                  </a:lnTo>
                  <a:lnTo>
                    <a:pt x="521080" y="138811"/>
                  </a:lnTo>
                  <a:lnTo>
                    <a:pt x="479171" y="164211"/>
                  </a:lnTo>
                  <a:lnTo>
                    <a:pt x="438530" y="191516"/>
                  </a:lnTo>
                  <a:lnTo>
                    <a:pt x="399160" y="220725"/>
                  </a:lnTo>
                  <a:lnTo>
                    <a:pt x="361060" y="251841"/>
                  </a:lnTo>
                  <a:lnTo>
                    <a:pt x="324612" y="284734"/>
                  </a:lnTo>
                  <a:lnTo>
                    <a:pt x="289559" y="319405"/>
                  </a:lnTo>
                  <a:lnTo>
                    <a:pt x="256031" y="355854"/>
                  </a:lnTo>
                  <a:lnTo>
                    <a:pt x="224281" y="393954"/>
                  </a:lnTo>
                  <a:lnTo>
                    <a:pt x="194182" y="433705"/>
                  </a:lnTo>
                  <a:lnTo>
                    <a:pt x="165989" y="475107"/>
                  </a:lnTo>
                  <a:lnTo>
                    <a:pt x="139573" y="518033"/>
                  </a:lnTo>
                  <a:lnTo>
                    <a:pt x="115443" y="562229"/>
                  </a:lnTo>
                  <a:lnTo>
                    <a:pt x="93472" y="607187"/>
                  </a:lnTo>
                  <a:lnTo>
                    <a:pt x="73787" y="653034"/>
                  </a:lnTo>
                  <a:lnTo>
                    <a:pt x="56515" y="699389"/>
                  </a:lnTo>
                  <a:lnTo>
                    <a:pt x="41528" y="746379"/>
                  </a:lnTo>
                  <a:lnTo>
                    <a:pt x="28828" y="793877"/>
                  </a:lnTo>
                  <a:lnTo>
                    <a:pt x="18415" y="841883"/>
                  </a:lnTo>
                  <a:lnTo>
                    <a:pt x="10414" y="890143"/>
                  </a:lnTo>
                  <a:lnTo>
                    <a:pt x="4572" y="938657"/>
                  </a:lnTo>
                  <a:lnTo>
                    <a:pt x="1143" y="987298"/>
                  </a:lnTo>
                  <a:lnTo>
                    <a:pt x="0" y="1036066"/>
                  </a:lnTo>
                  <a:lnTo>
                    <a:pt x="1143" y="1084834"/>
                  </a:lnTo>
                  <a:lnTo>
                    <a:pt x="4572" y="1133602"/>
                  </a:lnTo>
                  <a:lnTo>
                    <a:pt x="10414" y="1182116"/>
                  </a:lnTo>
                  <a:lnTo>
                    <a:pt x="18415" y="1230376"/>
                  </a:lnTo>
                  <a:lnTo>
                    <a:pt x="28828" y="1278255"/>
                  </a:lnTo>
                  <a:lnTo>
                    <a:pt x="41528" y="1325753"/>
                  </a:lnTo>
                  <a:lnTo>
                    <a:pt x="56515" y="1372743"/>
                  </a:lnTo>
                  <a:lnTo>
                    <a:pt x="73914" y="1419225"/>
                  </a:lnTo>
                  <a:lnTo>
                    <a:pt x="93472" y="1464945"/>
                  </a:lnTo>
                  <a:lnTo>
                    <a:pt x="115443" y="1509903"/>
                  </a:lnTo>
                  <a:lnTo>
                    <a:pt x="139700" y="1554099"/>
                  </a:lnTo>
                  <a:lnTo>
                    <a:pt x="1042289" y="1036066"/>
                  </a:lnTo>
                  <a:lnTo>
                    <a:pt x="1042289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77455" y="7141464"/>
              <a:ext cx="1033144" cy="1362075"/>
            </a:xfrm>
            <a:custGeom>
              <a:avLst/>
              <a:gdLst/>
              <a:ahLst/>
              <a:cxnLst/>
              <a:rect l="l" t="t" r="r" b="b"/>
              <a:pathLst>
                <a:path w="1033145" h="1362075">
                  <a:moveTo>
                    <a:pt x="992504" y="0"/>
                  </a:moveTo>
                  <a:lnTo>
                    <a:pt x="225805" y="0"/>
                  </a:lnTo>
                  <a:lnTo>
                    <a:pt x="218186" y="381"/>
                  </a:lnTo>
                  <a:lnTo>
                    <a:pt x="173100" y="7874"/>
                  </a:lnTo>
                  <a:lnTo>
                    <a:pt x="130175" y="24003"/>
                  </a:lnTo>
                  <a:lnTo>
                    <a:pt x="91313" y="48133"/>
                  </a:lnTo>
                  <a:lnTo>
                    <a:pt x="57912" y="79375"/>
                  </a:lnTo>
                  <a:lnTo>
                    <a:pt x="31242" y="116586"/>
                  </a:lnTo>
                  <a:lnTo>
                    <a:pt x="12319" y="158242"/>
                  </a:lnTo>
                  <a:lnTo>
                    <a:pt x="1904" y="202819"/>
                  </a:lnTo>
                  <a:lnTo>
                    <a:pt x="0" y="225552"/>
                  </a:lnTo>
                  <a:lnTo>
                    <a:pt x="0" y="1107567"/>
                  </a:lnTo>
                  <a:lnTo>
                    <a:pt x="5969" y="1152398"/>
                  </a:lnTo>
                  <a:lnTo>
                    <a:pt x="20574" y="1195070"/>
                  </a:lnTo>
                  <a:lnTo>
                    <a:pt x="43052" y="1234059"/>
                  </a:lnTo>
                  <a:lnTo>
                    <a:pt x="72898" y="1267968"/>
                  </a:lnTo>
                  <a:lnTo>
                    <a:pt x="108712" y="1295527"/>
                  </a:lnTo>
                  <a:lnTo>
                    <a:pt x="149225" y="1315466"/>
                  </a:lnTo>
                  <a:lnTo>
                    <a:pt x="192786" y="1327150"/>
                  </a:lnTo>
                  <a:lnTo>
                    <a:pt x="222758" y="1330071"/>
                  </a:lnTo>
                  <a:lnTo>
                    <a:pt x="373125" y="1330071"/>
                  </a:lnTo>
                  <a:lnTo>
                    <a:pt x="373125" y="1330325"/>
                  </a:lnTo>
                  <a:lnTo>
                    <a:pt x="954404" y="1330325"/>
                  </a:lnTo>
                  <a:lnTo>
                    <a:pt x="955040" y="1333500"/>
                  </a:lnTo>
                  <a:lnTo>
                    <a:pt x="956055" y="1336548"/>
                  </a:lnTo>
                  <a:lnTo>
                    <a:pt x="990726" y="1361948"/>
                  </a:lnTo>
                  <a:lnTo>
                    <a:pt x="994028" y="1362075"/>
                  </a:lnTo>
                  <a:lnTo>
                    <a:pt x="1000505" y="1361440"/>
                  </a:lnTo>
                  <a:lnTo>
                    <a:pt x="1030986" y="1335151"/>
                  </a:lnTo>
                  <a:lnTo>
                    <a:pt x="1032891" y="1325626"/>
                  </a:lnTo>
                  <a:lnTo>
                    <a:pt x="1032891" y="1319149"/>
                  </a:lnTo>
                  <a:lnTo>
                    <a:pt x="1009776" y="1286129"/>
                  </a:lnTo>
                  <a:lnTo>
                    <a:pt x="994028" y="1282573"/>
                  </a:lnTo>
                  <a:lnTo>
                    <a:pt x="990726" y="1282700"/>
                  </a:lnTo>
                  <a:lnTo>
                    <a:pt x="956055" y="1308227"/>
                  </a:lnTo>
                  <a:lnTo>
                    <a:pt x="954404" y="1314450"/>
                  </a:lnTo>
                  <a:lnTo>
                    <a:pt x="373125" y="1314450"/>
                  </a:lnTo>
                  <a:lnTo>
                    <a:pt x="373125" y="1315339"/>
                  </a:lnTo>
                  <a:lnTo>
                    <a:pt x="223266" y="1315212"/>
                  </a:lnTo>
                  <a:lnTo>
                    <a:pt x="181483" y="1309751"/>
                  </a:lnTo>
                  <a:lnTo>
                    <a:pt x="141477" y="1296162"/>
                  </a:lnTo>
                  <a:lnTo>
                    <a:pt x="104901" y="1274953"/>
                  </a:lnTo>
                  <a:lnTo>
                    <a:pt x="73151" y="1247140"/>
                  </a:lnTo>
                  <a:lnTo>
                    <a:pt x="47371" y="1213739"/>
                  </a:lnTo>
                  <a:lnTo>
                    <a:pt x="28701" y="1175893"/>
                  </a:lnTo>
                  <a:lnTo>
                    <a:pt x="17779" y="1135126"/>
                  </a:lnTo>
                  <a:lnTo>
                    <a:pt x="14986" y="1052830"/>
                  </a:lnTo>
                  <a:lnTo>
                    <a:pt x="15113" y="225552"/>
                  </a:lnTo>
                  <a:lnTo>
                    <a:pt x="20700" y="183642"/>
                  </a:lnTo>
                  <a:lnTo>
                    <a:pt x="34544" y="143129"/>
                  </a:lnTo>
                  <a:lnTo>
                    <a:pt x="55879" y="106172"/>
                  </a:lnTo>
                  <a:lnTo>
                    <a:pt x="84200" y="74041"/>
                  </a:lnTo>
                  <a:lnTo>
                    <a:pt x="118110" y="47879"/>
                  </a:lnTo>
                  <a:lnTo>
                    <a:pt x="156591" y="28956"/>
                  </a:lnTo>
                  <a:lnTo>
                    <a:pt x="197866" y="17907"/>
                  </a:lnTo>
                  <a:lnTo>
                    <a:pt x="226314" y="15113"/>
                  </a:lnTo>
                  <a:lnTo>
                    <a:pt x="992504" y="15113"/>
                  </a:lnTo>
                  <a:lnTo>
                    <a:pt x="992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3705733" y="676592"/>
            <a:ext cx="891730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spc="150" dirty="0">
                <a:solidFill>
                  <a:srgbClr val="F79546"/>
                </a:solidFill>
              </a:rPr>
              <a:t>Atliq</a:t>
            </a:r>
            <a:r>
              <a:rPr sz="3800" spc="-135" dirty="0">
                <a:solidFill>
                  <a:srgbClr val="F79546"/>
                </a:solidFill>
              </a:rPr>
              <a:t> </a:t>
            </a:r>
            <a:r>
              <a:rPr sz="3800" spc="250" dirty="0">
                <a:solidFill>
                  <a:srgbClr val="F79546"/>
                </a:solidFill>
              </a:rPr>
              <a:t>Hardawares</a:t>
            </a:r>
            <a:r>
              <a:rPr sz="3800" spc="295" dirty="0">
                <a:solidFill>
                  <a:srgbClr val="F79546"/>
                </a:solidFill>
              </a:rPr>
              <a:t> </a:t>
            </a:r>
            <a:r>
              <a:rPr sz="3800" spc="140" dirty="0">
                <a:solidFill>
                  <a:srgbClr val="F79546"/>
                </a:solidFill>
              </a:rPr>
              <a:t>Product</a:t>
            </a:r>
            <a:r>
              <a:rPr sz="3800" spc="229" dirty="0">
                <a:solidFill>
                  <a:srgbClr val="F79546"/>
                </a:solidFill>
              </a:rPr>
              <a:t> </a:t>
            </a:r>
            <a:r>
              <a:rPr sz="3800" spc="25" dirty="0">
                <a:solidFill>
                  <a:srgbClr val="F79546"/>
                </a:solidFill>
              </a:rPr>
              <a:t>Line</a:t>
            </a:r>
            <a:endParaRPr sz="3800"/>
          </a:p>
        </p:txBody>
      </p:sp>
      <p:sp>
        <p:nvSpPr>
          <p:cNvPr id="50" name="object 50"/>
          <p:cNvSpPr txBox="1"/>
          <p:nvPr/>
        </p:nvSpPr>
        <p:spPr>
          <a:xfrm>
            <a:off x="9346945" y="5355145"/>
            <a:ext cx="48260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20" dirty="0">
                <a:solidFill>
                  <a:srgbClr val="242C37"/>
                </a:solidFill>
                <a:latin typeface="Trebuchet MS"/>
                <a:cs typeface="Trebuchet MS"/>
              </a:rPr>
              <a:t>P</a:t>
            </a:r>
            <a:r>
              <a:rPr sz="1550" b="1" spc="-245" dirty="0">
                <a:solidFill>
                  <a:srgbClr val="242C37"/>
                </a:solidFill>
                <a:latin typeface="Trebuchet MS"/>
                <a:cs typeface="Trebuchet MS"/>
              </a:rPr>
              <a:t> </a:t>
            </a:r>
            <a:r>
              <a:rPr sz="1550" b="1" spc="25" dirty="0">
                <a:solidFill>
                  <a:srgbClr val="242C37"/>
                </a:solidFill>
                <a:latin typeface="Trebuchet MS"/>
                <a:cs typeface="Trebuchet MS"/>
              </a:rPr>
              <a:t>&amp;</a:t>
            </a:r>
            <a:r>
              <a:rPr sz="1550" b="1" spc="-150" dirty="0">
                <a:solidFill>
                  <a:srgbClr val="242C37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242C37"/>
                </a:solidFill>
                <a:latin typeface="Trebuchet MS"/>
                <a:cs typeface="Trebuchet MS"/>
              </a:rPr>
              <a:t>A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818498" y="6198616"/>
            <a:ext cx="49403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242C37"/>
                </a:solidFill>
                <a:latin typeface="Trebuchet MS"/>
                <a:cs typeface="Trebuchet MS"/>
              </a:rPr>
              <a:t>N</a:t>
            </a:r>
            <a:r>
              <a:rPr sz="1550" b="1" spc="-85" dirty="0">
                <a:solidFill>
                  <a:srgbClr val="242C37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242C37"/>
                </a:solidFill>
                <a:latin typeface="Trebuchet MS"/>
                <a:cs typeface="Trebuchet MS"/>
              </a:rPr>
              <a:t>&amp;</a:t>
            </a:r>
            <a:r>
              <a:rPr sz="1550" b="1" spc="-150" dirty="0">
                <a:solidFill>
                  <a:srgbClr val="242C37"/>
                </a:solidFill>
                <a:latin typeface="Trebuchet MS"/>
                <a:cs typeface="Trebuchet MS"/>
              </a:rPr>
              <a:t> </a:t>
            </a:r>
            <a:r>
              <a:rPr sz="1550" b="1" spc="15" dirty="0">
                <a:solidFill>
                  <a:srgbClr val="242C37"/>
                </a:solidFill>
                <a:latin typeface="Trebuchet MS"/>
                <a:cs typeface="Trebuchet MS"/>
              </a:rPr>
              <a:t>S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84667" y="5355145"/>
            <a:ext cx="29527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20" dirty="0">
                <a:solidFill>
                  <a:srgbClr val="242C37"/>
                </a:solidFill>
                <a:latin typeface="Trebuchet MS"/>
                <a:cs typeface="Trebuchet MS"/>
              </a:rPr>
              <a:t>P</a:t>
            </a:r>
            <a:r>
              <a:rPr sz="1550" b="1" spc="-245" dirty="0">
                <a:solidFill>
                  <a:srgbClr val="242C37"/>
                </a:solidFill>
                <a:latin typeface="Trebuchet MS"/>
                <a:cs typeface="Trebuchet MS"/>
              </a:rPr>
              <a:t> </a:t>
            </a:r>
            <a:r>
              <a:rPr sz="1550" b="1" spc="20" dirty="0">
                <a:solidFill>
                  <a:srgbClr val="242C37"/>
                </a:solidFill>
                <a:latin typeface="Trebuchet MS"/>
                <a:cs typeface="Trebuchet MS"/>
              </a:rPr>
              <a:t>C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45885" y="2711195"/>
            <a:ext cx="1255395" cy="759460"/>
          </a:xfrm>
          <a:prstGeom prst="rect">
            <a:avLst/>
          </a:prstGeom>
          <a:solidFill>
            <a:srgbClr val="FBD4B5"/>
          </a:solidFill>
          <a:ln w="25400">
            <a:solidFill>
              <a:srgbClr val="1C334E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1735"/>
              </a:spcBef>
            </a:pPr>
            <a:r>
              <a:rPr sz="1800" spc="-10" dirty="0">
                <a:latin typeface="Tahoma"/>
                <a:cs typeface="Tahoma"/>
              </a:rPr>
              <a:t>Desktop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831" y="1837944"/>
            <a:ext cx="7260335" cy="60899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4534" y="632777"/>
            <a:ext cx="354393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spc="-55" dirty="0">
                <a:solidFill>
                  <a:srgbClr val="F79546"/>
                </a:solidFill>
              </a:rPr>
              <a:t>INPUT</a:t>
            </a:r>
            <a:r>
              <a:rPr sz="3800" spc="105" dirty="0">
                <a:solidFill>
                  <a:srgbClr val="F79546"/>
                </a:solidFill>
              </a:rPr>
              <a:t> </a:t>
            </a:r>
            <a:r>
              <a:rPr sz="3800" spc="265" dirty="0">
                <a:solidFill>
                  <a:srgbClr val="F79546"/>
                </a:solidFill>
              </a:rPr>
              <a:t>DATA</a:t>
            </a:r>
            <a:endParaRPr sz="3800"/>
          </a:p>
        </p:txBody>
      </p:sp>
      <p:sp>
        <p:nvSpPr>
          <p:cNvPr id="4" name="object 4"/>
          <p:cNvSpPr txBox="1"/>
          <p:nvPr/>
        </p:nvSpPr>
        <p:spPr>
          <a:xfrm>
            <a:off x="3037967" y="8289442"/>
            <a:ext cx="12378055" cy="1334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8890">
              <a:lnSpc>
                <a:spcPct val="116399"/>
              </a:lnSpc>
              <a:spcBef>
                <a:spcPts val="135"/>
              </a:spcBef>
            </a:pP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24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sz="2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comprises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sales</a:t>
            </a:r>
            <a:r>
              <a:rPr sz="2450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fiscal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years</a:t>
            </a:r>
            <a:r>
              <a:rPr sz="24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2021, </a:t>
            </a:r>
            <a:r>
              <a:rPr sz="2450" spc="-8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complemented</a:t>
            </a:r>
            <a:r>
              <a:rPr sz="2450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dimension</a:t>
            </a:r>
            <a:r>
              <a:rPr sz="24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tables</a:t>
            </a:r>
            <a:r>
              <a:rPr sz="24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24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2450" spc="-45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details,</a:t>
            </a:r>
            <a:r>
              <a:rPr sz="24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Verdana"/>
                <a:cs typeface="Verdana"/>
              </a:rPr>
              <a:t>product 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details,</a:t>
            </a:r>
            <a:r>
              <a:rPr sz="24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more.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6651" y="2008743"/>
            <a:ext cx="11221085" cy="27165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85"/>
              </a:spcBef>
            </a:pPr>
            <a:r>
              <a:rPr sz="7600" spc="1010" dirty="0">
                <a:solidFill>
                  <a:srgbClr val="F79546"/>
                </a:solidFill>
              </a:rPr>
              <a:t>A</a:t>
            </a:r>
            <a:r>
              <a:rPr sz="7600" dirty="0">
                <a:solidFill>
                  <a:srgbClr val="F79546"/>
                </a:solidFill>
              </a:rPr>
              <a:t>D</a:t>
            </a:r>
            <a:r>
              <a:rPr sz="7600" spc="-1635" dirty="0">
                <a:solidFill>
                  <a:srgbClr val="F79546"/>
                </a:solidFill>
              </a:rPr>
              <a:t> </a:t>
            </a:r>
            <a:r>
              <a:rPr sz="7600" spc="-685" dirty="0">
                <a:solidFill>
                  <a:srgbClr val="F79546"/>
                </a:solidFill>
              </a:rPr>
              <a:t>-</a:t>
            </a:r>
            <a:r>
              <a:rPr sz="7600" spc="-1675" dirty="0">
                <a:solidFill>
                  <a:srgbClr val="F79546"/>
                </a:solidFill>
              </a:rPr>
              <a:t> </a:t>
            </a:r>
            <a:r>
              <a:rPr sz="7600" spc="680" dirty="0">
                <a:solidFill>
                  <a:srgbClr val="F79546"/>
                </a:solidFill>
              </a:rPr>
              <a:t>H</a:t>
            </a:r>
            <a:r>
              <a:rPr sz="7600" spc="875" dirty="0">
                <a:solidFill>
                  <a:srgbClr val="F79546"/>
                </a:solidFill>
              </a:rPr>
              <a:t>O</a:t>
            </a:r>
            <a:r>
              <a:rPr sz="7600" spc="135" dirty="0">
                <a:solidFill>
                  <a:srgbClr val="F79546"/>
                </a:solidFill>
              </a:rPr>
              <a:t>C</a:t>
            </a:r>
            <a:r>
              <a:rPr sz="7600" spc="204" dirty="0">
                <a:solidFill>
                  <a:srgbClr val="F79546"/>
                </a:solidFill>
              </a:rPr>
              <a:t> </a:t>
            </a:r>
            <a:r>
              <a:rPr sz="7600" spc="305" dirty="0"/>
              <a:t>R</a:t>
            </a:r>
            <a:r>
              <a:rPr sz="7600" spc="555" dirty="0"/>
              <a:t>E</a:t>
            </a:r>
            <a:r>
              <a:rPr sz="7600" spc="585" dirty="0"/>
              <a:t>Q</a:t>
            </a:r>
            <a:r>
              <a:rPr sz="7600" spc="370" dirty="0"/>
              <a:t>U</a:t>
            </a:r>
            <a:r>
              <a:rPr sz="7600" spc="555" dirty="0"/>
              <a:t>E</a:t>
            </a:r>
            <a:r>
              <a:rPr sz="7600" spc="135" dirty="0"/>
              <a:t>S</a:t>
            </a:r>
            <a:r>
              <a:rPr sz="7600" spc="210" dirty="0"/>
              <a:t>T</a:t>
            </a:r>
            <a:r>
              <a:rPr sz="7600" spc="-300" dirty="0"/>
              <a:t>S  </a:t>
            </a:r>
            <a:r>
              <a:rPr sz="7600" spc="100" dirty="0">
                <a:solidFill>
                  <a:srgbClr val="FDFDFF"/>
                </a:solidFill>
              </a:rPr>
              <a:t>A</a:t>
            </a:r>
            <a:r>
              <a:rPr sz="7600" spc="-1620" dirty="0">
                <a:solidFill>
                  <a:srgbClr val="FDFDFF"/>
                </a:solidFill>
              </a:rPr>
              <a:t> </a:t>
            </a:r>
            <a:r>
              <a:rPr sz="7600" spc="-185" dirty="0">
                <a:solidFill>
                  <a:srgbClr val="FDFDFF"/>
                </a:solidFill>
              </a:rPr>
              <a:t>L</a:t>
            </a:r>
            <a:r>
              <a:rPr sz="7600" spc="-1575" dirty="0">
                <a:solidFill>
                  <a:srgbClr val="FDFDFF"/>
                </a:solidFill>
              </a:rPr>
              <a:t> </a:t>
            </a:r>
            <a:r>
              <a:rPr sz="7600" dirty="0">
                <a:solidFill>
                  <a:srgbClr val="FDFDFF"/>
                </a:solidFill>
              </a:rPr>
              <a:t>O</a:t>
            </a:r>
            <a:r>
              <a:rPr sz="7600" spc="-1575" dirty="0">
                <a:solidFill>
                  <a:srgbClr val="FDFDFF"/>
                </a:solidFill>
              </a:rPr>
              <a:t> </a:t>
            </a:r>
            <a:r>
              <a:rPr sz="7600" spc="-280" dirty="0">
                <a:solidFill>
                  <a:srgbClr val="FDFDFF"/>
                </a:solidFill>
              </a:rPr>
              <a:t>N</a:t>
            </a:r>
            <a:r>
              <a:rPr sz="7600" spc="-1630" dirty="0">
                <a:solidFill>
                  <a:srgbClr val="FDFDFF"/>
                </a:solidFill>
              </a:rPr>
              <a:t> </a:t>
            </a:r>
            <a:r>
              <a:rPr sz="7600" spc="-285" dirty="0">
                <a:solidFill>
                  <a:srgbClr val="FDFDFF"/>
                </a:solidFill>
              </a:rPr>
              <a:t>G</a:t>
            </a:r>
            <a:r>
              <a:rPr sz="7600" spc="185" dirty="0">
                <a:solidFill>
                  <a:srgbClr val="FDFDFF"/>
                </a:solidFill>
              </a:rPr>
              <a:t> </a:t>
            </a:r>
            <a:r>
              <a:rPr sz="7600" spc="1135" dirty="0"/>
              <a:t>W</a:t>
            </a:r>
            <a:r>
              <a:rPr sz="7600" spc="-919" dirty="0"/>
              <a:t>I</a:t>
            </a:r>
            <a:r>
              <a:rPr sz="7600" spc="285" dirty="0"/>
              <a:t>T</a:t>
            </a:r>
            <a:r>
              <a:rPr sz="7600" spc="-210" dirty="0"/>
              <a:t>H</a:t>
            </a:r>
            <a:r>
              <a:rPr sz="7600" spc="-165" dirty="0"/>
              <a:t> </a:t>
            </a:r>
            <a:r>
              <a:rPr sz="7600" spc="-150" dirty="0"/>
              <a:t>T</a:t>
            </a:r>
            <a:r>
              <a:rPr sz="7600" spc="-35" dirty="0"/>
              <a:t>H</a:t>
            </a:r>
            <a:r>
              <a:rPr sz="7600" spc="-60" dirty="0"/>
              <a:t>E</a:t>
            </a:r>
            <a:endParaRPr sz="7600"/>
          </a:p>
        </p:txBody>
      </p:sp>
      <p:sp>
        <p:nvSpPr>
          <p:cNvPr id="3" name="object 3"/>
          <p:cNvSpPr txBox="1"/>
          <p:nvPr/>
        </p:nvSpPr>
        <p:spPr>
          <a:xfrm>
            <a:off x="1906651" y="6136868"/>
            <a:ext cx="6533515" cy="259778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51155" indent="-339090">
              <a:lnSpc>
                <a:spcPct val="100000"/>
              </a:lnSpc>
              <a:spcBef>
                <a:spcPts val="1110"/>
              </a:spcBef>
              <a:buFont typeface="Wingdings"/>
              <a:buChar char=""/>
              <a:tabLst>
                <a:tab pos="351790" algn="l"/>
              </a:tabLst>
            </a:pPr>
            <a:r>
              <a:rPr sz="4800" spc="39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4800" spc="4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800" spc="3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800" spc="3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800" spc="-37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800" spc="2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800" spc="2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80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800" spc="4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800" spc="3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8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800" spc="3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800" spc="34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80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800" spc="-2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800">
              <a:latin typeface="Verdana"/>
              <a:cs typeface="Verdana"/>
            </a:endParaRPr>
          </a:p>
          <a:p>
            <a:pPr marL="351155" indent="-339090">
              <a:lnSpc>
                <a:spcPct val="100000"/>
              </a:lnSpc>
              <a:spcBef>
                <a:spcPts val="1015"/>
              </a:spcBef>
              <a:buFont typeface="Wingdings"/>
              <a:buChar char=""/>
              <a:tabLst>
                <a:tab pos="351790" algn="l"/>
              </a:tabLst>
            </a:pPr>
            <a:r>
              <a:rPr sz="4800" spc="114" dirty="0">
                <a:solidFill>
                  <a:srgbClr val="FFFFFF"/>
                </a:solidFill>
                <a:latin typeface="Verdana"/>
                <a:cs typeface="Verdana"/>
              </a:rPr>
              <a:t>VISUALIZATIOS</a:t>
            </a:r>
            <a:endParaRPr sz="4800">
              <a:latin typeface="Verdana"/>
              <a:cs typeface="Verdana"/>
            </a:endParaRPr>
          </a:p>
          <a:p>
            <a:pPr marL="415290" indent="-402590">
              <a:lnSpc>
                <a:spcPct val="100000"/>
              </a:lnSpc>
              <a:spcBef>
                <a:spcPts val="940"/>
              </a:spcBef>
              <a:buFont typeface="Wingdings"/>
              <a:buChar char=""/>
              <a:tabLst>
                <a:tab pos="415290" algn="l"/>
              </a:tabLst>
            </a:pPr>
            <a:r>
              <a:rPr sz="4800" spc="35" dirty="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endParaRPr sz="4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406119" y="4755896"/>
            <a:ext cx="2988310" cy="2202180"/>
            <a:chOff x="13406119" y="4755896"/>
            <a:chExt cx="2988310" cy="2202180"/>
          </a:xfrm>
        </p:grpSpPr>
        <p:sp>
          <p:nvSpPr>
            <p:cNvPr id="5" name="object 5"/>
            <p:cNvSpPr/>
            <p:nvPr/>
          </p:nvSpPr>
          <p:spPr>
            <a:xfrm>
              <a:off x="13418819" y="4768596"/>
              <a:ext cx="2962910" cy="2176780"/>
            </a:xfrm>
            <a:custGeom>
              <a:avLst/>
              <a:gdLst/>
              <a:ahLst/>
              <a:cxnLst/>
              <a:rect l="l" t="t" r="r" b="b"/>
              <a:pathLst>
                <a:path w="2962909" h="2176779">
                  <a:moveTo>
                    <a:pt x="1874520" y="0"/>
                  </a:moveTo>
                  <a:lnTo>
                    <a:pt x="1874520" y="544067"/>
                  </a:lnTo>
                  <a:lnTo>
                    <a:pt x="0" y="544067"/>
                  </a:lnTo>
                  <a:lnTo>
                    <a:pt x="0" y="1632203"/>
                  </a:lnTo>
                  <a:lnTo>
                    <a:pt x="1874520" y="1632203"/>
                  </a:lnTo>
                  <a:lnTo>
                    <a:pt x="1874520" y="2176271"/>
                  </a:lnTo>
                  <a:lnTo>
                    <a:pt x="2962656" y="1088136"/>
                  </a:lnTo>
                  <a:lnTo>
                    <a:pt x="187452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18819" y="4768596"/>
              <a:ext cx="2962910" cy="2176780"/>
            </a:xfrm>
            <a:custGeom>
              <a:avLst/>
              <a:gdLst/>
              <a:ahLst/>
              <a:cxnLst/>
              <a:rect l="l" t="t" r="r" b="b"/>
              <a:pathLst>
                <a:path w="2962909" h="2176779">
                  <a:moveTo>
                    <a:pt x="0" y="544067"/>
                  </a:moveTo>
                  <a:lnTo>
                    <a:pt x="1874520" y="544067"/>
                  </a:lnTo>
                  <a:lnTo>
                    <a:pt x="1874520" y="0"/>
                  </a:lnTo>
                  <a:lnTo>
                    <a:pt x="2962656" y="1088136"/>
                  </a:lnTo>
                  <a:lnTo>
                    <a:pt x="1874520" y="2176271"/>
                  </a:lnTo>
                  <a:lnTo>
                    <a:pt x="1874520" y="1632203"/>
                  </a:lnTo>
                  <a:lnTo>
                    <a:pt x="0" y="1632203"/>
                  </a:lnTo>
                  <a:lnTo>
                    <a:pt x="0" y="544067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1568" y="3611879"/>
            <a:ext cx="2432304" cy="37947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098" y="306957"/>
            <a:ext cx="8965565" cy="178181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3750" spc="-635" dirty="0">
                <a:solidFill>
                  <a:srgbClr val="F79546"/>
                </a:solidFill>
              </a:rPr>
              <a:t>R</a:t>
            </a:r>
            <a:r>
              <a:rPr sz="3750" spc="-620" dirty="0">
                <a:solidFill>
                  <a:srgbClr val="F79546"/>
                </a:solidFill>
              </a:rPr>
              <a:t>E</a:t>
            </a:r>
            <a:r>
              <a:rPr sz="3750" spc="-745" dirty="0">
                <a:solidFill>
                  <a:srgbClr val="F79546"/>
                </a:solidFill>
              </a:rPr>
              <a:t>Q</a:t>
            </a:r>
            <a:r>
              <a:rPr sz="3750" spc="-600" dirty="0">
                <a:solidFill>
                  <a:srgbClr val="F79546"/>
                </a:solidFill>
              </a:rPr>
              <a:t>U</a:t>
            </a:r>
            <a:r>
              <a:rPr sz="3750" spc="-620" dirty="0">
                <a:solidFill>
                  <a:srgbClr val="F79546"/>
                </a:solidFill>
              </a:rPr>
              <a:t>E</a:t>
            </a:r>
            <a:r>
              <a:rPr sz="3750" spc="-580" dirty="0">
                <a:solidFill>
                  <a:srgbClr val="F79546"/>
                </a:solidFill>
              </a:rPr>
              <a:t>S</a:t>
            </a:r>
            <a:r>
              <a:rPr sz="3750" spc="-300" dirty="0">
                <a:solidFill>
                  <a:srgbClr val="F79546"/>
                </a:solidFill>
              </a:rPr>
              <a:t>T</a:t>
            </a:r>
            <a:r>
              <a:rPr sz="3750" spc="-515" dirty="0">
                <a:solidFill>
                  <a:srgbClr val="F79546"/>
                </a:solidFill>
              </a:rPr>
              <a:t> </a:t>
            </a:r>
            <a:r>
              <a:rPr sz="3750" spc="-1240" dirty="0">
                <a:solidFill>
                  <a:srgbClr val="F79546"/>
                </a:solidFill>
              </a:rPr>
              <a:t>1</a:t>
            </a:r>
            <a:endParaRPr sz="3750"/>
          </a:p>
          <a:p>
            <a:pPr marL="21590" marR="5080">
              <a:lnSpc>
                <a:spcPct val="120100"/>
              </a:lnSpc>
              <a:spcBef>
                <a:spcPts val="295"/>
              </a:spcBef>
            </a:pPr>
            <a:r>
              <a:rPr sz="2700" b="0" spc="310" dirty="0">
                <a:latin typeface="Verdana"/>
                <a:cs typeface="Verdana"/>
              </a:rPr>
              <a:t>P</a:t>
            </a:r>
            <a:r>
              <a:rPr sz="2700" b="0" spc="-75" dirty="0">
                <a:latin typeface="Verdana"/>
                <a:cs typeface="Verdana"/>
              </a:rPr>
              <a:t>r</a:t>
            </a:r>
            <a:r>
              <a:rPr sz="2700" b="0" spc="80" dirty="0">
                <a:latin typeface="Verdana"/>
                <a:cs typeface="Verdana"/>
              </a:rPr>
              <a:t>o</a:t>
            </a:r>
            <a:r>
              <a:rPr sz="2700" b="0" spc="-95" dirty="0">
                <a:latin typeface="Verdana"/>
                <a:cs typeface="Verdana"/>
              </a:rPr>
              <a:t>v</a:t>
            </a:r>
            <a:r>
              <a:rPr sz="2700" b="0" spc="-25" dirty="0">
                <a:latin typeface="Verdana"/>
                <a:cs typeface="Verdana"/>
              </a:rPr>
              <a:t>i</a:t>
            </a:r>
            <a:r>
              <a:rPr sz="2700" b="0" spc="180" dirty="0">
                <a:latin typeface="Verdana"/>
                <a:cs typeface="Verdana"/>
              </a:rPr>
              <a:t>d</a:t>
            </a:r>
            <a:r>
              <a:rPr sz="2700" b="0" spc="45" dirty="0">
                <a:latin typeface="Verdana"/>
                <a:cs typeface="Verdana"/>
              </a:rPr>
              <a:t>e</a:t>
            </a:r>
            <a:r>
              <a:rPr sz="2700" b="0" spc="-215" dirty="0">
                <a:latin typeface="Verdana"/>
                <a:cs typeface="Verdana"/>
              </a:rPr>
              <a:t> </a:t>
            </a:r>
            <a:r>
              <a:rPr sz="2700" b="0" spc="-60" dirty="0">
                <a:latin typeface="Verdana"/>
                <a:cs typeface="Verdana"/>
              </a:rPr>
              <a:t>t</a:t>
            </a:r>
            <a:r>
              <a:rPr sz="2700" b="0" spc="90" dirty="0">
                <a:latin typeface="Verdana"/>
                <a:cs typeface="Verdana"/>
              </a:rPr>
              <a:t>h</a:t>
            </a:r>
            <a:r>
              <a:rPr sz="2700" b="0" spc="45" dirty="0">
                <a:latin typeface="Verdana"/>
                <a:cs typeface="Verdana"/>
              </a:rPr>
              <a:t>e</a:t>
            </a:r>
            <a:r>
              <a:rPr sz="2700" b="0" spc="-300" dirty="0">
                <a:latin typeface="Verdana"/>
                <a:cs typeface="Verdana"/>
              </a:rPr>
              <a:t> </a:t>
            </a:r>
            <a:r>
              <a:rPr sz="2700" b="0" spc="-170" dirty="0">
                <a:latin typeface="Verdana"/>
                <a:cs typeface="Verdana"/>
              </a:rPr>
              <a:t>li</a:t>
            </a:r>
            <a:r>
              <a:rPr sz="2700" b="0" spc="-185" dirty="0">
                <a:latin typeface="Verdana"/>
                <a:cs typeface="Verdana"/>
              </a:rPr>
              <a:t>s</a:t>
            </a:r>
            <a:r>
              <a:rPr sz="2700" b="0" spc="45" dirty="0">
                <a:latin typeface="Verdana"/>
                <a:cs typeface="Verdana"/>
              </a:rPr>
              <a:t>t</a:t>
            </a:r>
            <a:r>
              <a:rPr sz="2700" b="0" spc="-405" dirty="0">
                <a:latin typeface="Verdana"/>
                <a:cs typeface="Verdana"/>
              </a:rPr>
              <a:t> </a:t>
            </a:r>
            <a:r>
              <a:rPr sz="2700" b="0" spc="45" dirty="0">
                <a:latin typeface="Verdana"/>
                <a:cs typeface="Verdana"/>
              </a:rPr>
              <a:t>o</a:t>
            </a:r>
            <a:r>
              <a:rPr sz="2700" b="0" spc="20" dirty="0">
                <a:latin typeface="Verdana"/>
                <a:cs typeface="Verdana"/>
              </a:rPr>
              <a:t>f</a:t>
            </a:r>
            <a:r>
              <a:rPr sz="2700" b="0" spc="-220" dirty="0">
                <a:latin typeface="Verdana"/>
                <a:cs typeface="Verdana"/>
              </a:rPr>
              <a:t> </a:t>
            </a:r>
            <a:r>
              <a:rPr sz="2700" b="0" spc="250" dirty="0">
                <a:latin typeface="Verdana"/>
                <a:cs typeface="Verdana"/>
              </a:rPr>
              <a:t>m</a:t>
            </a:r>
            <a:r>
              <a:rPr sz="2700" b="0" spc="-45" dirty="0">
                <a:latin typeface="Verdana"/>
                <a:cs typeface="Verdana"/>
              </a:rPr>
              <a:t>a</a:t>
            </a:r>
            <a:r>
              <a:rPr sz="2700" b="0" spc="-75" dirty="0">
                <a:latin typeface="Verdana"/>
                <a:cs typeface="Verdana"/>
              </a:rPr>
              <a:t>r</a:t>
            </a:r>
            <a:r>
              <a:rPr sz="2700" b="0" spc="50" dirty="0">
                <a:latin typeface="Verdana"/>
                <a:cs typeface="Verdana"/>
              </a:rPr>
              <a:t>k</a:t>
            </a:r>
            <a:r>
              <a:rPr sz="2700" b="0" spc="55" dirty="0">
                <a:latin typeface="Verdana"/>
                <a:cs typeface="Verdana"/>
              </a:rPr>
              <a:t>e</a:t>
            </a:r>
            <a:r>
              <a:rPr sz="2700" b="0" dirty="0">
                <a:latin typeface="Verdana"/>
                <a:cs typeface="Verdana"/>
              </a:rPr>
              <a:t>t</a:t>
            </a:r>
            <a:r>
              <a:rPr sz="2700" b="0" spc="-70" dirty="0">
                <a:latin typeface="Verdana"/>
                <a:cs typeface="Verdana"/>
              </a:rPr>
              <a:t>s</a:t>
            </a:r>
            <a:r>
              <a:rPr sz="2700" b="0" spc="-480" dirty="0">
                <a:latin typeface="Verdana"/>
                <a:cs typeface="Verdana"/>
              </a:rPr>
              <a:t> </a:t>
            </a:r>
            <a:r>
              <a:rPr sz="2700" b="0" spc="-125" dirty="0">
                <a:latin typeface="Verdana"/>
                <a:cs typeface="Verdana"/>
              </a:rPr>
              <a:t>i</a:t>
            </a:r>
            <a:r>
              <a:rPr sz="2700" b="0" spc="95" dirty="0">
                <a:latin typeface="Verdana"/>
                <a:cs typeface="Verdana"/>
              </a:rPr>
              <a:t>n</a:t>
            </a:r>
            <a:r>
              <a:rPr sz="2700" b="0" spc="-355" dirty="0">
                <a:latin typeface="Verdana"/>
                <a:cs typeface="Verdana"/>
              </a:rPr>
              <a:t> </a:t>
            </a:r>
            <a:r>
              <a:rPr sz="2700" b="0" spc="160" dirty="0">
                <a:latin typeface="Verdana"/>
                <a:cs typeface="Verdana"/>
              </a:rPr>
              <a:t>wh</a:t>
            </a:r>
            <a:r>
              <a:rPr sz="2700" b="0" spc="-25" dirty="0">
                <a:latin typeface="Verdana"/>
                <a:cs typeface="Verdana"/>
              </a:rPr>
              <a:t>i</a:t>
            </a:r>
            <a:r>
              <a:rPr sz="2700" b="0" spc="100" dirty="0">
                <a:latin typeface="Verdana"/>
                <a:cs typeface="Verdana"/>
              </a:rPr>
              <a:t>c</a:t>
            </a:r>
            <a:r>
              <a:rPr sz="2700" b="0" spc="145" dirty="0">
                <a:latin typeface="Verdana"/>
                <a:cs typeface="Verdana"/>
              </a:rPr>
              <a:t>h</a:t>
            </a:r>
            <a:r>
              <a:rPr sz="2700" b="0" spc="-280" dirty="0">
                <a:latin typeface="Verdana"/>
                <a:cs typeface="Verdana"/>
              </a:rPr>
              <a:t> </a:t>
            </a:r>
            <a:r>
              <a:rPr sz="2700" b="0" spc="30" dirty="0">
                <a:latin typeface="Verdana"/>
                <a:cs typeface="Verdana"/>
              </a:rPr>
              <a:t>c</a:t>
            </a:r>
            <a:r>
              <a:rPr sz="2700" b="0" spc="85" dirty="0">
                <a:latin typeface="Verdana"/>
                <a:cs typeface="Verdana"/>
              </a:rPr>
              <a:t>u</a:t>
            </a:r>
            <a:r>
              <a:rPr sz="2700" b="0" spc="-114" dirty="0">
                <a:latin typeface="Verdana"/>
                <a:cs typeface="Verdana"/>
              </a:rPr>
              <a:t>s</a:t>
            </a:r>
            <a:r>
              <a:rPr sz="2700" b="0" spc="-60" dirty="0">
                <a:latin typeface="Verdana"/>
                <a:cs typeface="Verdana"/>
              </a:rPr>
              <a:t>t</a:t>
            </a:r>
            <a:r>
              <a:rPr sz="2700" b="0" spc="10" dirty="0">
                <a:latin typeface="Verdana"/>
                <a:cs typeface="Verdana"/>
              </a:rPr>
              <a:t>o</a:t>
            </a:r>
            <a:r>
              <a:rPr sz="2700" b="0" spc="175" dirty="0">
                <a:latin typeface="Verdana"/>
                <a:cs typeface="Verdana"/>
              </a:rPr>
              <a:t>m</a:t>
            </a:r>
            <a:r>
              <a:rPr sz="2700" b="0" spc="-30" dirty="0">
                <a:latin typeface="Verdana"/>
                <a:cs typeface="Verdana"/>
              </a:rPr>
              <a:t>e</a:t>
            </a:r>
            <a:r>
              <a:rPr sz="2700" b="0" spc="-55" dirty="0">
                <a:latin typeface="Verdana"/>
                <a:cs typeface="Verdana"/>
              </a:rPr>
              <a:t>r</a:t>
            </a:r>
            <a:r>
              <a:rPr sz="2700" b="0" spc="-100" dirty="0">
                <a:latin typeface="Verdana"/>
                <a:cs typeface="Verdana"/>
              </a:rPr>
              <a:t> </a:t>
            </a:r>
            <a:r>
              <a:rPr sz="2700" b="0" spc="-235" dirty="0">
                <a:latin typeface="Verdana"/>
                <a:cs typeface="Verdana"/>
              </a:rPr>
              <a:t>"</a:t>
            </a:r>
            <a:r>
              <a:rPr sz="2700" b="0" spc="95" dirty="0">
                <a:latin typeface="Verdana"/>
                <a:cs typeface="Verdana"/>
              </a:rPr>
              <a:t>A</a:t>
            </a:r>
            <a:r>
              <a:rPr sz="2700" b="0" spc="10" dirty="0">
                <a:latin typeface="Verdana"/>
                <a:cs typeface="Verdana"/>
              </a:rPr>
              <a:t>t</a:t>
            </a:r>
            <a:r>
              <a:rPr sz="2700" b="0" spc="-25" dirty="0">
                <a:latin typeface="Verdana"/>
                <a:cs typeface="Verdana"/>
              </a:rPr>
              <a:t>li</a:t>
            </a:r>
            <a:r>
              <a:rPr sz="2700" b="0" spc="120" dirty="0">
                <a:latin typeface="Verdana"/>
                <a:cs typeface="Verdana"/>
              </a:rPr>
              <a:t>q  </a:t>
            </a:r>
            <a:r>
              <a:rPr sz="2700" b="0" spc="-20" dirty="0">
                <a:latin typeface="Verdana"/>
                <a:cs typeface="Verdana"/>
              </a:rPr>
              <a:t>Exclusive"</a:t>
            </a:r>
            <a:r>
              <a:rPr sz="2700" b="0" spc="-15" dirty="0">
                <a:latin typeface="Verdana"/>
                <a:cs typeface="Verdana"/>
              </a:rPr>
              <a:t> </a:t>
            </a:r>
            <a:r>
              <a:rPr sz="2700" b="0" spc="20" dirty="0">
                <a:latin typeface="Verdana"/>
                <a:cs typeface="Verdana"/>
              </a:rPr>
              <a:t>operates</a:t>
            </a:r>
            <a:r>
              <a:rPr sz="2700" b="0" spc="-254" dirty="0">
                <a:latin typeface="Verdana"/>
                <a:cs typeface="Verdana"/>
              </a:rPr>
              <a:t> </a:t>
            </a:r>
            <a:r>
              <a:rPr sz="2700" b="0" spc="-75" dirty="0">
                <a:latin typeface="Verdana"/>
                <a:cs typeface="Verdana"/>
              </a:rPr>
              <a:t>its</a:t>
            </a:r>
            <a:r>
              <a:rPr sz="2700" b="0" spc="-425" dirty="0">
                <a:latin typeface="Verdana"/>
                <a:cs typeface="Verdana"/>
              </a:rPr>
              <a:t> </a:t>
            </a:r>
            <a:r>
              <a:rPr sz="2700" b="0" spc="45" dirty="0">
                <a:latin typeface="Verdana"/>
                <a:cs typeface="Verdana"/>
              </a:rPr>
              <a:t>business</a:t>
            </a:r>
            <a:r>
              <a:rPr sz="2700" b="0" spc="-325" dirty="0">
                <a:latin typeface="Verdana"/>
                <a:cs typeface="Verdana"/>
              </a:rPr>
              <a:t> </a:t>
            </a:r>
            <a:r>
              <a:rPr sz="2700" b="0" spc="-15" dirty="0">
                <a:latin typeface="Verdana"/>
                <a:cs typeface="Verdana"/>
              </a:rPr>
              <a:t>in</a:t>
            </a:r>
            <a:r>
              <a:rPr sz="2700" b="0" spc="-350" dirty="0">
                <a:latin typeface="Verdana"/>
                <a:cs typeface="Verdana"/>
              </a:rPr>
              <a:t> </a:t>
            </a:r>
            <a:r>
              <a:rPr sz="2700" b="0" spc="25" dirty="0">
                <a:latin typeface="Verdana"/>
                <a:cs typeface="Verdana"/>
              </a:rPr>
              <a:t>the</a:t>
            </a:r>
            <a:r>
              <a:rPr sz="2700" b="0" spc="-305" dirty="0">
                <a:latin typeface="Verdana"/>
                <a:cs typeface="Verdana"/>
              </a:rPr>
              <a:t> </a:t>
            </a:r>
            <a:r>
              <a:rPr sz="2700" b="0" spc="360" dirty="0">
                <a:latin typeface="Verdana"/>
                <a:cs typeface="Verdana"/>
              </a:rPr>
              <a:t>APAC</a:t>
            </a:r>
            <a:r>
              <a:rPr sz="2700" b="0" spc="40" dirty="0">
                <a:latin typeface="Verdana"/>
                <a:cs typeface="Verdana"/>
              </a:rPr>
              <a:t> </a:t>
            </a:r>
            <a:r>
              <a:rPr sz="2700" b="0" spc="-65" dirty="0">
                <a:latin typeface="Verdana"/>
                <a:cs typeface="Verdana"/>
              </a:rPr>
              <a:t>region.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7781" y="2763329"/>
            <a:ext cx="1739264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50" b="1" spc="-740" dirty="0">
                <a:solidFill>
                  <a:srgbClr val="F79546"/>
                </a:solidFill>
                <a:latin typeface="Verdana"/>
                <a:cs typeface="Verdana"/>
              </a:rPr>
              <a:t>O</a:t>
            </a:r>
            <a:r>
              <a:rPr sz="3750" b="1" spc="-600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1050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r>
              <a:rPr sz="3750" b="1" spc="-375" dirty="0">
                <a:solidFill>
                  <a:srgbClr val="F79546"/>
                </a:solidFill>
                <a:latin typeface="Verdana"/>
                <a:cs typeface="Verdana"/>
              </a:rPr>
              <a:t>P</a:t>
            </a:r>
            <a:r>
              <a:rPr sz="3750" b="1" spc="-600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305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781" y="7520209"/>
            <a:ext cx="8771890" cy="170624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235"/>
              </a:spcBef>
            </a:pPr>
            <a:r>
              <a:rPr sz="3750" spc="-509" dirty="0">
                <a:solidFill>
                  <a:srgbClr val="F79546"/>
                </a:solidFill>
                <a:latin typeface="Verdana"/>
                <a:cs typeface="Verdana"/>
              </a:rPr>
              <a:t>INSIGHTS</a:t>
            </a:r>
            <a:endParaRPr sz="3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700" spc="105" dirty="0">
                <a:solidFill>
                  <a:srgbClr val="FFFFFF"/>
                </a:solidFill>
                <a:latin typeface="Verdana"/>
                <a:cs typeface="Verdana"/>
              </a:rPr>
              <a:t>Atliq</a:t>
            </a:r>
            <a:r>
              <a:rPr sz="27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Exclusive</a:t>
            </a:r>
            <a:r>
              <a:rPr sz="270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4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established</a:t>
            </a:r>
            <a:r>
              <a:rPr sz="2450" spc="-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presence</a:t>
            </a:r>
            <a:r>
              <a:rPr sz="24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eight</a:t>
            </a:r>
            <a:r>
              <a:rPr sz="24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endParaRPr sz="2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450" spc="1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ts</a:t>
            </a:r>
            <a:r>
              <a:rPr sz="2450" spc="-5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0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6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40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23023" y="3364991"/>
            <a:ext cx="10725150" cy="4114800"/>
            <a:chOff x="6923023" y="3364991"/>
            <a:chExt cx="10725150" cy="4114800"/>
          </a:xfrm>
        </p:grpSpPr>
        <p:sp>
          <p:nvSpPr>
            <p:cNvPr id="7" name="object 7"/>
            <p:cNvSpPr/>
            <p:nvPr/>
          </p:nvSpPr>
          <p:spPr>
            <a:xfrm>
              <a:off x="6935723" y="4384547"/>
              <a:ext cx="2670175" cy="695325"/>
            </a:xfrm>
            <a:custGeom>
              <a:avLst/>
              <a:gdLst/>
              <a:ahLst/>
              <a:cxnLst/>
              <a:rect l="l" t="t" r="r" b="b"/>
              <a:pathLst>
                <a:path w="2670175" h="695325">
                  <a:moveTo>
                    <a:pt x="2322576" y="0"/>
                  </a:moveTo>
                  <a:lnTo>
                    <a:pt x="2322576" y="173736"/>
                  </a:lnTo>
                  <a:lnTo>
                    <a:pt x="0" y="173736"/>
                  </a:lnTo>
                  <a:lnTo>
                    <a:pt x="0" y="521207"/>
                  </a:lnTo>
                  <a:lnTo>
                    <a:pt x="2322576" y="521207"/>
                  </a:lnTo>
                  <a:lnTo>
                    <a:pt x="2322576" y="694943"/>
                  </a:lnTo>
                  <a:lnTo>
                    <a:pt x="2670048" y="347472"/>
                  </a:lnTo>
                  <a:lnTo>
                    <a:pt x="2322576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35723" y="4384547"/>
              <a:ext cx="2670175" cy="695325"/>
            </a:xfrm>
            <a:custGeom>
              <a:avLst/>
              <a:gdLst/>
              <a:ahLst/>
              <a:cxnLst/>
              <a:rect l="l" t="t" r="r" b="b"/>
              <a:pathLst>
                <a:path w="2670175" h="695325">
                  <a:moveTo>
                    <a:pt x="0" y="173736"/>
                  </a:moveTo>
                  <a:lnTo>
                    <a:pt x="2322576" y="173736"/>
                  </a:lnTo>
                  <a:lnTo>
                    <a:pt x="2322576" y="0"/>
                  </a:lnTo>
                  <a:lnTo>
                    <a:pt x="2670048" y="347472"/>
                  </a:lnTo>
                  <a:lnTo>
                    <a:pt x="2322576" y="694943"/>
                  </a:lnTo>
                  <a:lnTo>
                    <a:pt x="2322576" y="521207"/>
                  </a:lnTo>
                  <a:lnTo>
                    <a:pt x="0" y="521207"/>
                  </a:lnTo>
                  <a:lnTo>
                    <a:pt x="0" y="173736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2951" y="3364991"/>
              <a:ext cx="7744967" cy="411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" y="0"/>
            <a:ext cx="18273395" cy="10287000"/>
            <a:chOff x="14630" y="0"/>
            <a:chExt cx="18273395" cy="10287000"/>
          </a:xfrm>
        </p:grpSpPr>
        <p:sp>
          <p:nvSpPr>
            <p:cNvPr id="3" name="object 3"/>
            <p:cNvSpPr/>
            <p:nvPr/>
          </p:nvSpPr>
          <p:spPr>
            <a:xfrm>
              <a:off x="14666976" y="2276855"/>
              <a:ext cx="2551430" cy="5971540"/>
            </a:xfrm>
            <a:custGeom>
              <a:avLst/>
              <a:gdLst/>
              <a:ahLst/>
              <a:cxnLst/>
              <a:rect l="l" t="t" r="r" b="b"/>
              <a:pathLst>
                <a:path w="2551430" h="5971540">
                  <a:moveTo>
                    <a:pt x="1243330" y="1684020"/>
                  </a:moveTo>
                  <a:lnTo>
                    <a:pt x="1238250" y="1658493"/>
                  </a:lnTo>
                  <a:lnTo>
                    <a:pt x="1218819" y="1624838"/>
                  </a:lnTo>
                  <a:lnTo>
                    <a:pt x="1187958" y="1601089"/>
                  </a:lnTo>
                  <a:lnTo>
                    <a:pt x="1150366" y="1591056"/>
                  </a:lnTo>
                  <a:lnTo>
                    <a:pt x="92964" y="1591056"/>
                  </a:lnTo>
                  <a:lnTo>
                    <a:pt x="67437" y="1596136"/>
                  </a:lnTo>
                  <a:lnTo>
                    <a:pt x="33782" y="1615567"/>
                  </a:lnTo>
                  <a:lnTo>
                    <a:pt x="10033" y="1646428"/>
                  </a:lnTo>
                  <a:lnTo>
                    <a:pt x="0" y="1684020"/>
                  </a:lnTo>
                  <a:lnTo>
                    <a:pt x="0" y="5971032"/>
                  </a:lnTo>
                  <a:lnTo>
                    <a:pt x="1243330" y="5971032"/>
                  </a:lnTo>
                  <a:lnTo>
                    <a:pt x="1243330" y="1684020"/>
                  </a:lnTo>
                  <a:close/>
                </a:path>
                <a:path w="2551430" h="5971540">
                  <a:moveTo>
                    <a:pt x="2551049" y="87884"/>
                  </a:moveTo>
                  <a:lnTo>
                    <a:pt x="2546477" y="67437"/>
                  </a:lnTo>
                  <a:lnTo>
                    <a:pt x="2527046" y="33782"/>
                  </a:lnTo>
                  <a:lnTo>
                    <a:pt x="2496185" y="10033"/>
                  </a:lnTo>
                  <a:lnTo>
                    <a:pt x="2458593" y="0"/>
                  </a:lnTo>
                  <a:lnTo>
                    <a:pt x="1400556" y="0"/>
                  </a:lnTo>
                  <a:lnTo>
                    <a:pt x="1375029" y="5080"/>
                  </a:lnTo>
                  <a:lnTo>
                    <a:pt x="1341374" y="24511"/>
                  </a:lnTo>
                  <a:lnTo>
                    <a:pt x="1317625" y="55372"/>
                  </a:lnTo>
                  <a:lnTo>
                    <a:pt x="1307592" y="92964"/>
                  </a:lnTo>
                  <a:lnTo>
                    <a:pt x="1307592" y="5970651"/>
                  </a:lnTo>
                  <a:lnTo>
                    <a:pt x="2551049" y="5970651"/>
                  </a:lnTo>
                  <a:lnTo>
                    <a:pt x="2551049" y="87884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935" y="5605271"/>
              <a:ext cx="9198864" cy="10241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5985" y="1095589"/>
            <a:ext cx="11842115" cy="2459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</a:pPr>
            <a:r>
              <a:rPr sz="2700" spc="185" dirty="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7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percentage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unique</a:t>
            </a:r>
            <a:r>
              <a:rPr sz="27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27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increase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2021</a:t>
            </a:r>
            <a:r>
              <a:rPr sz="27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vs.</a:t>
            </a:r>
            <a:r>
              <a:rPr sz="27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Verdana"/>
                <a:cs typeface="Verdana"/>
              </a:rPr>
              <a:t>2020?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7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contains</a:t>
            </a:r>
            <a:r>
              <a:rPr sz="2700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70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Verdana"/>
                <a:cs typeface="Verdana"/>
              </a:rPr>
              <a:t>fields,</a:t>
            </a:r>
            <a:endParaRPr sz="2700">
              <a:latin typeface="Verdana"/>
              <a:cs typeface="Verdana"/>
            </a:endParaRPr>
          </a:p>
          <a:p>
            <a:pPr marL="12700" marR="7721600">
              <a:lnSpc>
                <a:spcPct val="117900"/>
              </a:lnSpc>
            </a:pPr>
            <a:r>
              <a:rPr sz="2700" spc="155" dirty="0">
                <a:solidFill>
                  <a:srgbClr val="F1F1F1"/>
                </a:solidFill>
                <a:latin typeface="Verdana"/>
                <a:cs typeface="Verdana"/>
              </a:rPr>
              <a:t>u</a:t>
            </a:r>
            <a:r>
              <a:rPr sz="2700" spc="160" dirty="0">
                <a:solidFill>
                  <a:srgbClr val="F1F1F1"/>
                </a:solidFill>
                <a:latin typeface="Verdana"/>
                <a:cs typeface="Verdana"/>
              </a:rPr>
              <a:t>n</a:t>
            </a:r>
            <a:r>
              <a:rPr sz="2700" spc="-20" dirty="0">
                <a:solidFill>
                  <a:srgbClr val="F1F1F1"/>
                </a:solidFill>
                <a:latin typeface="Verdana"/>
                <a:cs typeface="Verdana"/>
              </a:rPr>
              <a:t>i</a:t>
            </a:r>
            <a:r>
              <a:rPr sz="2700" spc="180" dirty="0">
                <a:solidFill>
                  <a:srgbClr val="F1F1F1"/>
                </a:solidFill>
                <a:latin typeface="Verdana"/>
                <a:cs typeface="Verdana"/>
              </a:rPr>
              <a:t>q</a:t>
            </a:r>
            <a:r>
              <a:rPr sz="2700" spc="229" dirty="0">
                <a:solidFill>
                  <a:srgbClr val="F1F1F1"/>
                </a:solidFill>
                <a:latin typeface="Verdana"/>
                <a:cs typeface="Verdana"/>
              </a:rPr>
              <a:t>u</a:t>
            </a:r>
            <a:r>
              <a:rPr sz="2700" spc="-150" dirty="0">
                <a:solidFill>
                  <a:srgbClr val="F1F1F1"/>
                </a:solidFill>
                <a:latin typeface="Verdana"/>
                <a:cs typeface="Verdana"/>
              </a:rPr>
              <a:t>e</a:t>
            </a:r>
            <a:r>
              <a:rPr sz="2700" spc="-90" dirty="0">
                <a:solidFill>
                  <a:srgbClr val="F1F1F1"/>
                </a:solidFill>
                <a:latin typeface="Verdana"/>
                <a:cs typeface="Verdana"/>
              </a:rPr>
              <a:t>_</a:t>
            </a:r>
            <a:r>
              <a:rPr sz="2700" spc="180" dirty="0">
                <a:solidFill>
                  <a:srgbClr val="F1F1F1"/>
                </a:solidFill>
                <a:latin typeface="Verdana"/>
                <a:cs typeface="Verdana"/>
              </a:rPr>
              <a:t>p</a:t>
            </a:r>
            <a:r>
              <a:rPr sz="2700" spc="-5" dirty="0">
                <a:solidFill>
                  <a:srgbClr val="F1F1F1"/>
                </a:solidFill>
                <a:latin typeface="Verdana"/>
                <a:cs typeface="Verdana"/>
              </a:rPr>
              <a:t>r</a:t>
            </a:r>
            <a:r>
              <a:rPr sz="2700" spc="85" dirty="0">
                <a:solidFill>
                  <a:srgbClr val="F1F1F1"/>
                </a:solidFill>
                <a:latin typeface="Verdana"/>
                <a:cs typeface="Verdana"/>
              </a:rPr>
              <a:t>o</a:t>
            </a:r>
            <a:r>
              <a:rPr sz="2700" spc="180" dirty="0">
                <a:solidFill>
                  <a:srgbClr val="F1F1F1"/>
                </a:solidFill>
                <a:latin typeface="Verdana"/>
                <a:cs typeface="Verdana"/>
              </a:rPr>
              <a:t>d</a:t>
            </a:r>
            <a:r>
              <a:rPr sz="2700" spc="229" dirty="0">
                <a:solidFill>
                  <a:srgbClr val="F1F1F1"/>
                </a:solidFill>
                <a:latin typeface="Verdana"/>
                <a:cs typeface="Verdana"/>
              </a:rPr>
              <a:t>u</a:t>
            </a:r>
            <a:r>
              <a:rPr sz="2700" spc="175" dirty="0">
                <a:solidFill>
                  <a:srgbClr val="F1F1F1"/>
                </a:solidFill>
                <a:latin typeface="Verdana"/>
                <a:cs typeface="Verdana"/>
              </a:rPr>
              <a:t>c</a:t>
            </a:r>
            <a:r>
              <a:rPr sz="2700" spc="10" dirty="0">
                <a:solidFill>
                  <a:srgbClr val="F1F1F1"/>
                </a:solidFill>
                <a:latin typeface="Verdana"/>
                <a:cs typeface="Verdana"/>
              </a:rPr>
              <a:t>t</a:t>
            </a:r>
            <a:r>
              <a:rPr sz="2700" spc="45" dirty="0">
                <a:solidFill>
                  <a:srgbClr val="F1F1F1"/>
                </a:solidFill>
                <a:latin typeface="Verdana"/>
                <a:cs typeface="Verdana"/>
              </a:rPr>
              <a:t>s</a:t>
            </a:r>
            <a:r>
              <a:rPr sz="2700" spc="-350" dirty="0">
                <a:solidFill>
                  <a:srgbClr val="F1F1F1"/>
                </a:solidFill>
                <a:latin typeface="Verdana"/>
                <a:cs typeface="Verdana"/>
              </a:rPr>
              <a:t>_</a:t>
            </a:r>
            <a:r>
              <a:rPr sz="2700" spc="-65" dirty="0">
                <a:solidFill>
                  <a:srgbClr val="F1F1F1"/>
                </a:solidFill>
                <a:latin typeface="Verdana"/>
                <a:cs typeface="Verdana"/>
              </a:rPr>
              <a:t>2</a:t>
            </a:r>
            <a:r>
              <a:rPr sz="2700" spc="80" dirty="0">
                <a:solidFill>
                  <a:srgbClr val="F1F1F1"/>
                </a:solidFill>
                <a:latin typeface="Verdana"/>
                <a:cs typeface="Verdana"/>
              </a:rPr>
              <a:t>0</a:t>
            </a:r>
            <a:r>
              <a:rPr sz="2700" spc="-145" dirty="0">
                <a:solidFill>
                  <a:srgbClr val="F1F1F1"/>
                </a:solidFill>
                <a:latin typeface="Verdana"/>
                <a:cs typeface="Verdana"/>
              </a:rPr>
              <a:t>2</a:t>
            </a:r>
            <a:r>
              <a:rPr sz="2700" spc="65" dirty="0">
                <a:solidFill>
                  <a:srgbClr val="F1F1F1"/>
                </a:solidFill>
                <a:latin typeface="Verdana"/>
                <a:cs typeface="Verdana"/>
              </a:rPr>
              <a:t>0  </a:t>
            </a:r>
            <a:r>
              <a:rPr sz="2700" spc="-25" dirty="0">
                <a:solidFill>
                  <a:srgbClr val="F1F1F1"/>
                </a:solidFill>
                <a:latin typeface="Verdana"/>
                <a:cs typeface="Verdana"/>
              </a:rPr>
              <a:t>unique_products_2021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700" spc="120" dirty="0">
                <a:solidFill>
                  <a:srgbClr val="F1F1F1"/>
                </a:solidFill>
                <a:latin typeface="Verdana"/>
                <a:cs typeface="Verdana"/>
              </a:rPr>
              <a:t>percentage_chg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236" y="465328"/>
            <a:ext cx="226949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630" dirty="0">
                <a:solidFill>
                  <a:srgbClr val="F79546"/>
                </a:solidFill>
              </a:rPr>
              <a:t>R</a:t>
            </a:r>
            <a:r>
              <a:rPr sz="3750" spc="-620" dirty="0">
                <a:solidFill>
                  <a:srgbClr val="F79546"/>
                </a:solidFill>
              </a:rPr>
              <a:t>E</a:t>
            </a:r>
            <a:r>
              <a:rPr sz="3750" spc="-745" dirty="0">
                <a:solidFill>
                  <a:srgbClr val="F79546"/>
                </a:solidFill>
              </a:rPr>
              <a:t>Q</a:t>
            </a:r>
            <a:r>
              <a:rPr sz="3750" spc="-600" dirty="0">
                <a:solidFill>
                  <a:srgbClr val="F79546"/>
                </a:solidFill>
              </a:rPr>
              <a:t>U</a:t>
            </a:r>
            <a:r>
              <a:rPr sz="3750" spc="-620" dirty="0">
                <a:solidFill>
                  <a:srgbClr val="F79546"/>
                </a:solidFill>
              </a:rPr>
              <a:t>E</a:t>
            </a:r>
            <a:r>
              <a:rPr sz="3750" spc="-580" dirty="0">
                <a:solidFill>
                  <a:srgbClr val="F79546"/>
                </a:solidFill>
              </a:rPr>
              <a:t>S</a:t>
            </a:r>
            <a:r>
              <a:rPr sz="3750" spc="-254" dirty="0">
                <a:solidFill>
                  <a:srgbClr val="F79546"/>
                </a:solidFill>
              </a:rPr>
              <a:t>T</a:t>
            </a:r>
            <a:r>
              <a:rPr sz="3750" spc="-484" dirty="0">
                <a:solidFill>
                  <a:srgbClr val="F79546"/>
                </a:solidFill>
              </a:rPr>
              <a:t>2</a:t>
            </a:r>
            <a:endParaRPr sz="3750"/>
          </a:p>
        </p:txBody>
      </p:sp>
      <p:sp>
        <p:nvSpPr>
          <p:cNvPr id="7" name="object 7"/>
          <p:cNvSpPr txBox="1"/>
          <p:nvPr/>
        </p:nvSpPr>
        <p:spPr>
          <a:xfrm>
            <a:off x="618236" y="4447349"/>
            <a:ext cx="1821814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50" b="1" spc="-455" dirty="0">
                <a:solidFill>
                  <a:srgbClr val="F79546"/>
                </a:solidFill>
                <a:latin typeface="Verdana"/>
                <a:cs typeface="Verdana"/>
              </a:rPr>
              <a:t>O</a:t>
            </a:r>
            <a:r>
              <a:rPr sz="3750" b="1" spc="-525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765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r>
              <a:rPr sz="3750" b="1" spc="-445" dirty="0">
                <a:solidFill>
                  <a:srgbClr val="F79546"/>
                </a:solidFill>
                <a:latin typeface="Verdana"/>
                <a:cs typeface="Verdana"/>
              </a:rPr>
              <a:t>P</a:t>
            </a:r>
            <a:r>
              <a:rPr sz="3750" b="1" spc="-525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305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985" y="7530241"/>
            <a:ext cx="9453880" cy="163195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3750" b="1" spc="-690" dirty="0">
                <a:solidFill>
                  <a:srgbClr val="F79546"/>
                </a:solidFill>
                <a:latin typeface="Verdana"/>
                <a:cs typeface="Verdana"/>
              </a:rPr>
              <a:t>INSIGHTS</a:t>
            </a:r>
            <a:endParaRPr sz="3750">
              <a:latin typeface="Verdana"/>
              <a:cs typeface="Verdana"/>
            </a:endParaRPr>
          </a:p>
          <a:p>
            <a:pPr marL="12700" marR="5080">
              <a:lnSpc>
                <a:spcPct val="117600"/>
              </a:lnSpc>
              <a:spcBef>
                <a:spcPts val="180"/>
              </a:spcBef>
            </a:pP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Verdana"/>
                <a:cs typeface="Verdana"/>
              </a:rPr>
              <a:t>FY</a:t>
            </a:r>
            <a:r>
              <a:rPr sz="24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2020,</a:t>
            </a:r>
            <a:r>
              <a:rPr sz="245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had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245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245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products,</a:t>
            </a:r>
            <a:r>
              <a:rPr sz="2450" spc="-5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Verdana"/>
                <a:cs typeface="Verdana"/>
              </a:rPr>
              <a:t>FY</a:t>
            </a:r>
            <a:r>
              <a:rPr sz="24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2021,</a:t>
            </a:r>
            <a:r>
              <a:rPr sz="245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50" spc="-8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2450" spc="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increased</a:t>
            </a:r>
            <a:r>
              <a:rPr sz="245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334,</a:t>
            </a:r>
            <a:r>
              <a:rPr sz="24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reflecting</a:t>
            </a:r>
            <a:r>
              <a:rPr sz="2450" spc="-5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Verdana"/>
                <a:cs typeface="Verdana"/>
              </a:rPr>
              <a:t>36%</a:t>
            </a:r>
            <a:r>
              <a:rPr sz="24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growth.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90698" y="3931475"/>
            <a:ext cx="62674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20" dirty="0">
                <a:latin typeface="Trebuchet MS"/>
                <a:cs typeface="Trebuchet MS"/>
              </a:rPr>
              <a:t>2</a:t>
            </a:r>
            <a:r>
              <a:rPr sz="3350" spc="-250" dirty="0">
                <a:latin typeface="Trebuchet MS"/>
                <a:cs typeface="Trebuchet MS"/>
              </a:rPr>
              <a:t>4</a:t>
            </a:r>
            <a:r>
              <a:rPr sz="3350" spc="15" dirty="0">
                <a:latin typeface="Trebuchet MS"/>
                <a:cs typeface="Trebuchet MS"/>
              </a:rPr>
              <a:t>5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23183" y="2357437"/>
            <a:ext cx="61722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25" dirty="0">
                <a:latin typeface="Trebuchet MS"/>
                <a:cs typeface="Trebuchet MS"/>
              </a:rPr>
              <a:t>33</a:t>
            </a:r>
            <a:r>
              <a:rPr sz="3350" spc="15" dirty="0">
                <a:latin typeface="Trebuchet MS"/>
                <a:cs typeface="Trebuchet MS"/>
              </a:rPr>
              <a:t>4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34311" y="8404161"/>
            <a:ext cx="66040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19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150" spc="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28948" y="8376094"/>
            <a:ext cx="70231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200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937240" y="5597144"/>
            <a:ext cx="2567940" cy="711200"/>
            <a:chOff x="10937240" y="5597144"/>
            <a:chExt cx="2567940" cy="711200"/>
          </a:xfrm>
        </p:grpSpPr>
        <p:sp>
          <p:nvSpPr>
            <p:cNvPr id="14" name="object 14"/>
            <p:cNvSpPr/>
            <p:nvPr/>
          </p:nvSpPr>
          <p:spPr>
            <a:xfrm>
              <a:off x="10949940" y="5609844"/>
              <a:ext cx="2542540" cy="685800"/>
            </a:xfrm>
            <a:custGeom>
              <a:avLst/>
              <a:gdLst/>
              <a:ahLst/>
              <a:cxnLst/>
              <a:rect l="l" t="t" r="r" b="b"/>
              <a:pathLst>
                <a:path w="2542540" h="685800">
                  <a:moveTo>
                    <a:pt x="2199131" y="0"/>
                  </a:moveTo>
                  <a:lnTo>
                    <a:pt x="2199131" y="171450"/>
                  </a:lnTo>
                  <a:lnTo>
                    <a:pt x="0" y="171450"/>
                  </a:lnTo>
                  <a:lnTo>
                    <a:pt x="0" y="514350"/>
                  </a:lnTo>
                  <a:lnTo>
                    <a:pt x="2199131" y="514350"/>
                  </a:lnTo>
                  <a:lnTo>
                    <a:pt x="2199131" y="685800"/>
                  </a:lnTo>
                  <a:lnTo>
                    <a:pt x="2542031" y="342900"/>
                  </a:lnTo>
                  <a:lnTo>
                    <a:pt x="2199131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49940" y="5609844"/>
              <a:ext cx="2542540" cy="685800"/>
            </a:xfrm>
            <a:custGeom>
              <a:avLst/>
              <a:gdLst/>
              <a:ahLst/>
              <a:cxnLst/>
              <a:rect l="l" t="t" r="r" b="b"/>
              <a:pathLst>
                <a:path w="2542540" h="685800">
                  <a:moveTo>
                    <a:pt x="0" y="171450"/>
                  </a:moveTo>
                  <a:lnTo>
                    <a:pt x="2199131" y="171450"/>
                  </a:lnTo>
                  <a:lnTo>
                    <a:pt x="2199131" y="0"/>
                  </a:lnTo>
                  <a:lnTo>
                    <a:pt x="2542031" y="342900"/>
                  </a:lnTo>
                  <a:lnTo>
                    <a:pt x="2199131" y="685800"/>
                  </a:lnTo>
                  <a:lnTo>
                    <a:pt x="2199131" y="514350"/>
                  </a:lnTo>
                  <a:lnTo>
                    <a:pt x="0" y="51435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" y="0"/>
            <a:ext cx="18273395" cy="10287000"/>
            <a:chOff x="14630" y="0"/>
            <a:chExt cx="18273395" cy="10287000"/>
          </a:xfrm>
        </p:grpSpPr>
        <p:sp>
          <p:nvSpPr>
            <p:cNvPr id="3" name="object 3"/>
            <p:cNvSpPr/>
            <p:nvPr/>
          </p:nvSpPr>
          <p:spPr>
            <a:xfrm>
              <a:off x="10149840" y="3273551"/>
              <a:ext cx="7086600" cy="3739515"/>
            </a:xfrm>
            <a:custGeom>
              <a:avLst/>
              <a:gdLst/>
              <a:ahLst/>
              <a:cxnLst/>
              <a:rect l="l" t="t" r="r" b="b"/>
              <a:pathLst>
                <a:path w="7086600" h="3739515">
                  <a:moveTo>
                    <a:pt x="493522" y="3291205"/>
                  </a:moveTo>
                  <a:lnTo>
                    <a:pt x="481965" y="3253105"/>
                  </a:lnTo>
                  <a:lnTo>
                    <a:pt x="450215" y="3221101"/>
                  </a:lnTo>
                  <a:lnTo>
                    <a:pt x="412496" y="3209544"/>
                  </a:lnTo>
                  <a:lnTo>
                    <a:pt x="0" y="3209544"/>
                  </a:lnTo>
                  <a:lnTo>
                    <a:pt x="0" y="3739261"/>
                  </a:lnTo>
                  <a:lnTo>
                    <a:pt x="412496" y="3739261"/>
                  </a:lnTo>
                  <a:lnTo>
                    <a:pt x="450215" y="3727704"/>
                  </a:lnTo>
                  <a:lnTo>
                    <a:pt x="481965" y="3695700"/>
                  </a:lnTo>
                  <a:lnTo>
                    <a:pt x="493522" y="3657600"/>
                  </a:lnTo>
                  <a:lnTo>
                    <a:pt x="493522" y="3291205"/>
                  </a:lnTo>
                  <a:close/>
                </a:path>
                <a:path w="7086600" h="3739515">
                  <a:moveTo>
                    <a:pt x="1490218" y="2651125"/>
                  </a:moveTo>
                  <a:lnTo>
                    <a:pt x="1481328" y="2618105"/>
                  </a:lnTo>
                  <a:lnTo>
                    <a:pt x="1456182" y="2587371"/>
                  </a:lnTo>
                  <a:lnTo>
                    <a:pt x="1414272" y="2569972"/>
                  </a:lnTo>
                  <a:lnTo>
                    <a:pt x="1408684" y="2569464"/>
                  </a:lnTo>
                  <a:lnTo>
                    <a:pt x="0" y="2569464"/>
                  </a:lnTo>
                  <a:lnTo>
                    <a:pt x="0" y="3099181"/>
                  </a:lnTo>
                  <a:lnTo>
                    <a:pt x="1408684" y="3099181"/>
                  </a:lnTo>
                  <a:lnTo>
                    <a:pt x="1446657" y="3087624"/>
                  </a:lnTo>
                  <a:lnTo>
                    <a:pt x="1478661" y="3055620"/>
                  </a:lnTo>
                  <a:lnTo>
                    <a:pt x="1490218" y="3017520"/>
                  </a:lnTo>
                  <a:lnTo>
                    <a:pt x="1490218" y="2651125"/>
                  </a:lnTo>
                  <a:close/>
                </a:path>
                <a:path w="7086600" h="3739515">
                  <a:moveTo>
                    <a:pt x="1764157" y="2009648"/>
                  </a:moveTo>
                  <a:lnTo>
                    <a:pt x="1755394" y="1977263"/>
                  </a:lnTo>
                  <a:lnTo>
                    <a:pt x="1730248" y="1947037"/>
                  </a:lnTo>
                  <a:lnTo>
                    <a:pt x="1688465" y="1929892"/>
                  </a:lnTo>
                  <a:lnTo>
                    <a:pt x="1682750" y="1929384"/>
                  </a:lnTo>
                  <a:lnTo>
                    <a:pt x="0" y="1929384"/>
                  </a:lnTo>
                  <a:lnTo>
                    <a:pt x="0" y="2449957"/>
                  </a:lnTo>
                  <a:lnTo>
                    <a:pt x="1682750" y="2449957"/>
                  </a:lnTo>
                  <a:lnTo>
                    <a:pt x="1720723" y="2438654"/>
                  </a:lnTo>
                  <a:lnTo>
                    <a:pt x="1752727" y="2407158"/>
                  </a:lnTo>
                  <a:lnTo>
                    <a:pt x="1764157" y="2369693"/>
                  </a:lnTo>
                  <a:lnTo>
                    <a:pt x="1764157" y="2009648"/>
                  </a:lnTo>
                  <a:close/>
                </a:path>
                <a:path w="7086600" h="3739515">
                  <a:moveTo>
                    <a:pt x="4617212" y="1369568"/>
                  </a:moveTo>
                  <a:lnTo>
                    <a:pt x="4608449" y="1337183"/>
                  </a:lnTo>
                  <a:lnTo>
                    <a:pt x="4583303" y="1306957"/>
                  </a:lnTo>
                  <a:lnTo>
                    <a:pt x="4541647" y="1289812"/>
                  </a:lnTo>
                  <a:lnTo>
                    <a:pt x="4536059" y="1289304"/>
                  </a:lnTo>
                  <a:lnTo>
                    <a:pt x="0" y="1289304"/>
                  </a:lnTo>
                  <a:lnTo>
                    <a:pt x="0" y="1809877"/>
                  </a:lnTo>
                  <a:lnTo>
                    <a:pt x="4536059" y="1809877"/>
                  </a:lnTo>
                  <a:lnTo>
                    <a:pt x="4573905" y="1798574"/>
                  </a:lnTo>
                  <a:lnTo>
                    <a:pt x="4605782" y="1767078"/>
                  </a:lnTo>
                  <a:lnTo>
                    <a:pt x="4617212" y="1729613"/>
                  </a:lnTo>
                  <a:lnTo>
                    <a:pt x="4617212" y="1369568"/>
                  </a:lnTo>
                  <a:close/>
                </a:path>
                <a:path w="7086600" h="3739515">
                  <a:moveTo>
                    <a:pt x="6372987" y="721741"/>
                  </a:moveTo>
                  <a:lnTo>
                    <a:pt x="6364097" y="688721"/>
                  </a:lnTo>
                  <a:lnTo>
                    <a:pt x="6339078" y="657987"/>
                  </a:lnTo>
                  <a:lnTo>
                    <a:pt x="6297422" y="640588"/>
                  </a:lnTo>
                  <a:lnTo>
                    <a:pt x="6291834" y="640080"/>
                  </a:lnTo>
                  <a:lnTo>
                    <a:pt x="0" y="640080"/>
                  </a:lnTo>
                  <a:lnTo>
                    <a:pt x="0" y="1169797"/>
                  </a:lnTo>
                  <a:lnTo>
                    <a:pt x="6291834" y="1169797"/>
                  </a:lnTo>
                  <a:lnTo>
                    <a:pt x="6329553" y="1158240"/>
                  </a:lnTo>
                  <a:lnTo>
                    <a:pt x="6361430" y="1126236"/>
                  </a:lnTo>
                  <a:lnTo>
                    <a:pt x="6372987" y="1088136"/>
                  </a:lnTo>
                  <a:lnTo>
                    <a:pt x="6372987" y="721741"/>
                  </a:lnTo>
                  <a:close/>
                </a:path>
                <a:path w="7086600" h="3739515">
                  <a:moveTo>
                    <a:pt x="7086473" y="81661"/>
                  </a:moveTo>
                  <a:lnTo>
                    <a:pt x="7077710" y="48641"/>
                  </a:lnTo>
                  <a:lnTo>
                    <a:pt x="7052691" y="17907"/>
                  </a:lnTo>
                  <a:lnTo>
                    <a:pt x="7011035" y="508"/>
                  </a:lnTo>
                  <a:lnTo>
                    <a:pt x="7005320" y="0"/>
                  </a:lnTo>
                  <a:lnTo>
                    <a:pt x="0" y="0"/>
                  </a:lnTo>
                  <a:lnTo>
                    <a:pt x="0" y="529717"/>
                  </a:lnTo>
                  <a:lnTo>
                    <a:pt x="7005320" y="529717"/>
                  </a:lnTo>
                  <a:lnTo>
                    <a:pt x="7043166" y="518160"/>
                  </a:lnTo>
                  <a:lnTo>
                    <a:pt x="7075043" y="486156"/>
                  </a:lnTo>
                  <a:lnTo>
                    <a:pt x="7086473" y="448056"/>
                  </a:lnTo>
                  <a:lnTo>
                    <a:pt x="7086473" y="81661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67" y="4224528"/>
              <a:ext cx="4242815" cy="27157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5985" y="1095589"/>
            <a:ext cx="16912590" cy="1965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</a:pPr>
            <a:r>
              <a:rPr sz="2700" spc="60" dirty="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report</a:t>
            </a:r>
            <a:r>
              <a:rPr sz="2700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7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Verdana"/>
                <a:cs typeface="Verdana"/>
              </a:rPr>
              <a:t>unique</a:t>
            </a:r>
            <a:r>
              <a:rPr sz="27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270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counts</a:t>
            </a:r>
            <a:r>
              <a:rPr sz="27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segment</a:t>
            </a:r>
            <a:r>
              <a:rPr sz="2700" spc="-4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7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sort</a:t>
            </a:r>
            <a:r>
              <a:rPr sz="27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2700" spc="-45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descending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order</a:t>
            </a:r>
            <a:r>
              <a:rPr sz="27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Verdana"/>
                <a:cs typeface="Verdana"/>
              </a:rPr>
              <a:t>counts.</a:t>
            </a:r>
            <a:r>
              <a:rPr sz="27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7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Verdana"/>
                <a:cs typeface="Verdana"/>
              </a:rPr>
              <a:t>contains</a:t>
            </a:r>
            <a:r>
              <a:rPr sz="2700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Verdana"/>
                <a:cs typeface="Verdana"/>
              </a:rPr>
              <a:t>fields,</a:t>
            </a:r>
            <a:endParaRPr sz="2700">
              <a:latin typeface="Verdana"/>
              <a:cs typeface="Verdana"/>
            </a:endParaRPr>
          </a:p>
          <a:p>
            <a:pPr marL="12700" marR="14290675">
              <a:lnSpc>
                <a:spcPct val="117900"/>
              </a:lnSpc>
            </a:pPr>
            <a:r>
              <a:rPr sz="2700" spc="100" dirty="0">
                <a:solidFill>
                  <a:srgbClr val="D9D9D9"/>
                </a:solidFill>
                <a:latin typeface="Verdana"/>
                <a:cs typeface="Verdana"/>
              </a:rPr>
              <a:t>segment </a:t>
            </a:r>
            <a:r>
              <a:rPr sz="2700" spc="105" dirty="0">
                <a:solidFill>
                  <a:srgbClr val="D9D9D9"/>
                </a:solidFill>
                <a:latin typeface="Verdana"/>
                <a:cs typeface="Verdana"/>
              </a:rPr>
              <a:t> </a:t>
            </a:r>
            <a:r>
              <a:rPr sz="2700" spc="180" dirty="0">
                <a:solidFill>
                  <a:srgbClr val="D9D9D9"/>
                </a:solidFill>
                <a:latin typeface="Verdana"/>
                <a:cs typeface="Verdana"/>
              </a:rPr>
              <a:t>p</a:t>
            </a:r>
            <a:r>
              <a:rPr sz="2700" spc="-75" dirty="0">
                <a:solidFill>
                  <a:srgbClr val="D9D9D9"/>
                </a:solidFill>
                <a:latin typeface="Verdana"/>
                <a:cs typeface="Verdana"/>
              </a:rPr>
              <a:t>r</a:t>
            </a:r>
            <a:r>
              <a:rPr sz="2700" spc="85" dirty="0">
                <a:solidFill>
                  <a:srgbClr val="D9D9D9"/>
                </a:solidFill>
                <a:latin typeface="Verdana"/>
                <a:cs typeface="Verdana"/>
              </a:rPr>
              <a:t>o</a:t>
            </a:r>
            <a:r>
              <a:rPr sz="2700" spc="180" dirty="0">
                <a:solidFill>
                  <a:srgbClr val="D9D9D9"/>
                </a:solidFill>
                <a:latin typeface="Verdana"/>
                <a:cs typeface="Verdana"/>
              </a:rPr>
              <a:t>d</a:t>
            </a:r>
            <a:r>
              <a:rPr sz="2700" spc="155" dirty="0">
                <a:solidFill>
                  <a:srgbClr val="D9D9D9"/>
                </a:solidFill>
                <a:latin typeface="Verdana"/>
                <a:cs typeface="Verdana"/>
              </a:rPr>
              <a:t>u</a:t>
            </a:r>
            <a:r>
              <a:rPr sz="2700" spc="105" dirty="0">
                <a:solidFill>
                  <a:srgbClr val="D9D9D9"/>
                </a:solidFill>
                <a:latin typeface="Verdana"/>
                <a:cs typeface="Verdana"/>
              </a:rPr>
              <a:t>c</a:t>
            </a:r>
            <a:r>
              <a:rPr sz="2700" spc="10" dirty="0">
                <a:solidFill>
                  <a:srgbClr val="D9D9D9"/>
                </a:solidFill>
                <a:latin typeface="Verdana"/>
                <a:cs typeface="Verdana"/>
              </a:rPr>
              <a:t>t</a:t>
            </a:r>
            <a:r>
              <a:rPr sz="2700" spc="-120" dirty="0">
                <a:solidFill>
                  <a:srgbClr val="D9D9D9"/>
                </a:solidFill>
                <a:latin typeface="Verdana"/>
                <a:cs typeface="Verdana"/>
              </a:rPr>
              <a:t>_</a:t>
            </a:r>
            <a:r>
              <a:rPr sz="2700" spc="-130" dirty="0">
                <a:solidFill>
                  <a:srgbClr val="D9D9D9"/>
                </a:solidFill>
                <a:latin typeface="Verdana"/>
                <a:cs typeface="Verdana"/>
              </a:rPr>
              <a:t>c</a:t>
            </a:r>
            <a:r>
              <a:rPr sz="2700" spc="85" dirty="0">
                <a:solidFill>
                  <a:srgbClr val="D9D9D9"/>
                </a:solidFill>
                <a:latin typeface="Verdana"/>
                <a:cs typeface="Verdana"/>
              </a:rPr>
              <a:t>o</a:t>
            </a:r>
            <a:r>
              <a:rPr sz="2700" spc="155" dirty="0">
                <a:solidFill>
                  <a:srgbClr val="D9D9D9"/>
                </a:solidFill>
                <a:latin typeface="Verdana"/>
                <a:cs typeface="Verdana"/>
              </a:rPr>
              <a:t>u</a:t>
            </a:r>
            <a:r>
              <a:rPr sz="2700" spc="160" dirty="0">
                <a:solidFill>
                  <a:srgbClr val="D9D9D9"/>
                </a:solidFill>
                <a:latin typeface="Verdana"/>
                <a:cs typeface="Verdana"/>
              </a:rPr>
              <a:t>n</a:t>
            </a:r>
            <a:r>
              <a:rPr sz="2700" spc="45" dirty="0">
                <a:solidFill>
                  <a:srgbClr val="D9D9D9"/>
                </a:solidFill>
                <a:latin typeface="Verdana"/>
                <a:cs typeface="Verdana"/>
              </a:rPr>
              <a:t>t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553" y="465328"/>
            <a:ext cx="236093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635" dirty="0">
                <a:solidFill>
                  <a:srgbClr val="F79546"/>
                </a:solidFill>
              </a:rPr>
              <a:t>R</a:t>
            </a:r>
            <a:r>
              <a:rPr sz="3750" spc="-620" dirty="0">
                <a:solidFill>
                  <a:srgbClr val="F79546"/>
                </a:solidFill>
              </a:rPr>
              <a:t>E</a:t>
            </a:r>
            <a:r>
              <a:rPr sz="3750" spc="-745" dirty="0">
                <a:solidFill>
                  <a:srgbClr val="F79546"/>
                </a:solidFill>
              </a:rPr>
              <a:t>Q</a:t>
            </a:r>
            <a:r>
              <a:rPr sz="3750" spc="-600" dirty="0">
                <a:solidFill>
                  <a:srgbClr val="F79546"/>
                </a:solidFill>
              </a:rPr>
              <a:t>U</a:t>
            </a:r>
            <a:r>
              <a:rPr sz="3750" spc="-620" dirty="0">
                <a:solidFill>
                  <a:srgbClr val="F79546"/>
                </a:solidFill>
              </a:rPr>
              <a:t>E</a:t>
            </a:r>
            <a:r>
              <a:rPr sz="3750" spc="-580" dirty="0">
                <a:solidFill>
                  <a:srgbClr val="F79546"/>
                </a:solidFill>
              </a:rPr>
              <a:t>S</a:t>
            </a:r>
            <a:r>
              <a:rPr sz="3750" spc="-300" dirty="0">
                <a:solidFill>
                  <a:srgbClr val="F79546"/>
                </a:solidFill>
              </a:rPr>
              <a:t>T</a:t>
            </a:r>
            <a:r>
              <a:rPr sz="3750" spc="-515" dirty="0">
                <a:solidFill>
                  <a:srgbClr val="F79546"/>
                </a:solidFill>
              </a:rPr>
              <a:t> </a:t>
            </a:r>
            <a:r>
              <a:rPr sz="3750" spc="-484" dirty="0">
                <a:solidFill>
                  <a:srgbClr val="F79546"/>
                </a:solidFill>
              </a:rPr>
              <a:t>3</a:t>
            </a:r>
            <a:endParaRPr sz="3750"/>
          </a:p>
        </p:txBody>
      </p:sp>
      <p:grpSp>
        <p:nvGrpSpPr>
          <p:cNvPr id="7" name="object 7"/>
          <p:cNvGrpSpPr/>
          <p:nvPr/>
        </p:nvGrpSpPr>
        <p:grpSpPr>
          <a:xfrm>
            <a:off x="621791" y="8458201"/>
            <a:ext cx="82550" cy="1042669"/>
            <a:chOff x="621791" y="8458201"/>
            <a:chExt cx="82550" cy="104266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8458201"/>
              <a:ext cx="82295" cy="731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8942833"/>
              <a:ext cx="82295" cy="731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9427465"/>
              <a:ext cx="82295" cy="731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8236" y="3428936"/>
            <a:ext cx="1821814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50" b="1" spc="-455" dirty="0">
                <a:solidFill>
                  <a:srgbClr val="F79546"/>
                </a:solidFill>
                <a:latin typeface="Verdana"/>
                <a:cs typeface="Verdana"/>
              </a:rPr>
              <a:t>O</a:t>
            </a:r>
            <a:r>
              <a:rPr sz="3750" b="1" spc="-525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765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r>
              <a:rPr sz="3750" b="1" spc="-445" dirty="0">
                <a:solidFill>
                  <a:srgbClr val="F79546"/>
                </a:solidFill>
                <a:latin typeface="Verdana"/>
                <a:cs typeface="Verdana"/>
              </a:rPr>
              <a:t>P</a:t>
            </a:r>
            <a:r>
              <a:rPr sz="3750" b="1" spc="-525" dirty="0">
                <a:solidFill>
                  <a:srgbClr val="F79546"/>
                </a:solidFill>
                <a:latin typeface="Verdana"/>
                <a:cs typeface="Verdana"/>
              </a:rPr>
              <a:t>U</a:t>
            </a:r>
            <a:r>
              <a:rPr sz="3750" b="1" spc="-305" dirty="0">
                <a:solidFill>
                  <a:srgbClr val="F79546"/>
                </a:solidFill>
                <a:latin typeface="Verdana"/>
                <a:cs typeface="Verdana"/>
              </a:rPr>
              <a:t>T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236" y="7434367"/>
            <a:ext cx="15423515" cy="217360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750" b="1" spc="-755" dirty="0">
                <a:solidFill>
                  <a:srgbClr val="F79546"/>
                </a:solidFill>
                <a:latin typeface="Verdana"/>
                <a:cs typeface="Verdana"/>
              </a:rPr>
              <a:t>INSIGHTS</a:t>
            </a:r>
            <a:endParaRPr sz="3750">
              <a:latin typeface="Verdana"/>
              <a:cs typeface="Verdana"/>
            </a:endParaRPr>
          </a:p>
          <a:p>
            <a:pPr marL="222885" marR="5080">
              <a:lnSpc>
                <a:spcPts val="3820"/>
              </a:lnSpc>
              <a:spcBef>
                <a:spcPts val="15"/>
              </a:spcBef>
            </a:pP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presents</a:t>
            </a:r>
            <a:r>
              <a:rPr sz="23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3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extensive</a:t>
            </a:r>
            <a:r>
              <a:rPr sz="235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r>
              <a:rPr sz="23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Trebuchet MS"/>
                <a:cs typeface="Trebuchet MS"/>
              </a:rPr>
              <a:t>Notebook,</a:t>
            </a:r>
            <a:r>
              <a:rPr sz="2350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Peripherals,</a:t>
            </a:r>
            <a:r>
              <a:rPr sz="235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Accessories</a:t>
            </a:r>
            <a:r>
              <a:rPr sz="2350" spc="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60" dirty="0">
                <a:solidFill>
                  <a:srgbClr val="FFFFFF"/>
                </a:solidFill>
                <a:latin typeface="Trebuchet MS"/>
                <a:cs typeface="Trebuchet MS"/>
              </a:rPr>
              <a:t>sectors. </a:t>
            </a:r>
            <a:r>
              <a:rPr sz="2350" spc="-6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3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23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3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broaden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3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60" dirty="0">
                <a:solidFill>
                  <a:srgbClr val="FFFFFF"/>
                </a:solidFill>
                <a:latin typeface="Trebuchet MS"/>
                <a:cs typeface="Trebuchet MS"/>
              </a:rPr>
              <a:t>portfolio</a:t>
            </a:r>
            <a:r>
              <a:rPr sz="23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23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desktop,</a:t>
            </a:r>
            <a:r>
              <a:rPr sz="23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networking,</a:t>
            </a:r>
            <a:r>
              <a:rPr sz="235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storage </a:t>
            </a:r>
            <a:r>
              <a:rPr sz="2350" spc="-6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>
              <a:latin typeface="Trebuchet MS"/>
              <a:cs typeface="Trebuchet MS"/>
            </a:endParaRPr>
          </a:p>
          <a:p>
            <a:pPr marL="222885">
              <a:lnSpc>
                <a:spcPct val="100000"/>
              </a:lnSpc>
              <a:spcBef>
                <a:spcPts val="850"/>
              </a:spcBef>
            </a:pPr>
            <a:r>
              <a:rPr sz="2350" spc="-1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3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65" dirty="0">
                <a:solidFill>
                  <a:srgbClr val="FFFFFF"/>
                </a:solidFill>
                <a:latin typeface="Trebuchet MS"/>
                <a:cs typeface="Trebuchet MS"/>
              </a:rPr>
              <a:t>this,</a:t>
            </a:r>
            <a:r>
              <a:rPr sz="235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3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opportunity</a:t>
            </a:r>
            <a:r>
              <a:rPr sz="235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introduce</a:t>
            </a:r>
            <a:r>
              <a:rPr sz="235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Trending</a:t>
            </a:r>
            <a:r>
              <a:rPr sz="23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3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3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6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18026" y="3335210"/>
            <a:ext cx="36131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335" dirty="0">
                <a:latin typeface="Trebuchet MS"/>
                <a:cs typeface="Trebuchet MS"/>
              </a:rPr>
              <a:t>1</a:t>
            </a:r>
            <a:r>
              <a:rPr sz="2000" spc="-190" dirty="0">
                <a:latin typeface="Trebuchet MS"/>
                <a:cs typeface="Trebuchet MS"/>
              </a:rPr>
              <a:t>2</a:t>
            </a:r>
            <a:r>
              <a:rPr sz="2000" spc="5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09112" y="3982910"/>
            <a:ext cx="34290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335" dirty="0">
                <a:latin typeface="Trebuchet MS"/>
                <a:cs typeface="Trebuchet MS"/>
              </a:rPr>
              <a:t>11</a:t>
            </a:r>
            <a:r>
              <a:rPr sz="2000" spc="5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80007" y="4626165"/>
            <a:ext cx="27876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120" dirty="0">
                <a:latin typeface="Trebuchet MS"/>
                <a:cs typeface="Trebuchet MS"/>
              </a:rPr>
              <a:t>8</a:t>
            </a:r>
            <a:r>
              <a:rPr sz="2000" spc="5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46636" y="5270944"/>
            <a:ext cx="26987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190" dirty="0">
                <a:latin typeface="Trebuchet MS"/>
                <a:cs typeface="Trebuchet MS"/>
              </a:rPr>
              <a:t>3</a:t>
            </a:r>
            <a:r>
              <a:rPr sz="2000" spc="5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86541" y="5912929"/>
            <a:ext cx="26987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190" dirty="0">
                <a:latin typeface="Trebuchet MS"/>
                <a:cs typeface="Trebuchet MS"/>
              </a:rPr>
              <a:t>2</a:t>
            </a:r>
            <a:r>
              <a:rPr sz="2000" spc="5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44657" y="6561772"/>
            <a:ext cx="16002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5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41231" y="3343719"/>
            <a:ext cx="115697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3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330" dirty="0">
                <a:solidFill>
                  <a:srgbClr val="FFFFFF"/>
                </a:solidFill>
                <a:latin typeface="Trebuchet MS"/>
                <a:cs typeface="Trebuchet MS"/>
              </a:rPr>
              <a:t>OT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EB</a:t>
            </a:r>
            <a:r>
              <a:rPr sz="2300" spc="-33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21776" y="3892994"/>
            <a:ext cx="134683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80" dirty="0">
                <a:solidFill>
                  <a:srgbClr val="FFFFFF"/>
                </a:solidFill>
                <a:latin typeface="Trebuchet MS"/>
                <a:cs typeface="Trebuchet MS"/>
              </a:rPr>
              <a:t>ACCESSORIES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4343" y="4524882"/>
            <a:ext cx="138303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60" dirty="0">
                <a:solidFill>
                  <a:srgbClr val="FFFFFF"/>
                </a:solidFill>
                <a:latin typeface="Trebuchet MS"/>
                <a:cs typeface="Trebuchet MS"/>
              </a:rPr>
              <a:t>PERIPHERALS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33509" y="5165026"/>
            <a:ext cx="93916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spc="-3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2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300" spc="-5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51797" y="5805741"/>
            <a:ext cx="94170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5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48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46972" y="6537515"/>
            <a:ext cx="145161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551423" y="5130800"/>
            <a:ext cx="2082800" cy="720725"/>
            <a:chOff x="5551423" y="5130800"/>
            <a:chExt cx="2082800" cy="720725"/>
          </a:xfrm>
        </p:grpSpPr>
        <p:sp>
          <p:nvSpPr>
            <p:cNvPr id="26" name="object 26"/>
            <p:cNvSpPr/>
            <p:nvPr/>
          </p:nvSpPr>
          <p:spPr>
            <a:xfrm>
              <a:off x="5564123" y="5143500"/>
              <a:ext cx="2057400" cy="695325"/>
            </a:xfrm>
            <a:custGeom>
              <a:avLst/>
              <a:gdLst/>
              <a:ahLst/>
              <a:cxnLst/>
              <a:rect l="l" t="t" r="r" b="b"/>
              <a:pathLst>
                <a:path w="2057400" h="695325">
                  <a:moveTo>
                    <a:pt x="1709927" y="0"/>
                  </a:moveTo>
                  <a:lnTo>
                    <a:pt x="1709927" y="173736"/>
                  </a:lnTo>
                  <a:lnTo>
                    <a:pt x="0" y="173736"/>
                  </a:lnTo>
                  <a:lnTo>
                    <a:pt x="0" y="521208"/>
                  </a:lnTo>
                  <a:lnTo>
                    <a:pt x="1709927" y="521208"/>
                  </a:lnTo>
                  <a:lnTo>
                    <a:pt x="1709927" y="694944"/>
                  </a:lnTo>
                  <a:lnTo>
                    <a:pt x="2057400" y="347472"/>
                  </a:lnTo>
                  <a:lnTo>
                    <a:pt x="1709927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64123" y="5143500"/>
              <a:ext cx="2057400" cy="695325"/>
            </a:xfrm>
            <a:custGeom>
              <a:avLst/>
              <a:gdLst/>
              <a:ahLst/>
              <a:cxnLst/>
              <a:rect l="l" t="t" r="r" b="b"/>
              <a:pathLst>
                <a:path w="2057400" h="695325">
                  <a:moveTo>
                    <a:pt x="0" y="173736"/>
                  </a:moveTo>
                  <a:lnTo>
                    <a:pt x="1709927" y="173736"/>
                  </a:lnTo>
                  <a:lnTo>
                    <a:pt x="1709927" y="0"/>
                  </a:lnTo>
                  <a:lnTo>
                    <a:pt x="2057400" y="347472"/>
                  </a:lnTo>
                  <a:lnTo>
                    <a:pt x="1709927" y="694944"/>
                  </a:lnTo>
                  <a:lnTo>
                    <a:pt x="1709927" y="521208"/>
                  </a:lnTo>
                  <a:lnTo>
                    <a:pt x="0" y="521208"/>
                  </a:lnTo>
                  <a:lnTo>
                    <a:pt x="0" y="173736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1316</Words>
  <Application>Microsoft Office PowerPoint</Application>
  <PresentationFormat>Custom</PresentationFormat>
  <Paragraphs>258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Black</vt:lpstr>
      <vt:lpstr>Arial MT</vt:lpstr>
      <vt:lpstr>Calibri</vt:lpstr>
      <vt:lpstr>Microsoft Sans Serif</vt:lpstr>
      <vt:lpstr>Tahoma</vt:lpstr>
      <vt:lpstr>Trebuchet MS</vt:lpstr>
      <vt:lpstr>Verdana</vt:lpstr>
      <vt:lpstr>Wingdings</vt:lpstr>
      <vt:lpstr>Office Theme</vt:lpstr>
      <vt:lpstr>PowerPoint Presentation</vt:lpstr>
      <vt:lpstr>OBJECTIVES</vt:lpstr>
      <vt:lpstr>Atliq Hardawares Market</vt:lpstr>
      <vt:lpstr>Atliq Hardawares Product Line</vt:lpstr>
      <vt:lpstr>INPUT DATA</vt:lpstr>
      <vt:lpstr>AD - HOC REQUESTS  A L O N G WITH THE</vt:lpstr>
      <vt:lpstr>REQUEST 1 Provide the list of markets in which customer "Atliq  Exclusive" operates its business in the APAC region.</vt:lpstr>
      <vt:lpstr>REQUEST2</vt:lpstr>
      <vt:lpstr>REQUEST 3</vt:lpstr>
      <vt:lpstr>REQUEST 4</vt:lpstr>
      <vt:lpstr>REQUEST 5</vt:lpstr>
      <vt:lpstr>REQUEST 6</vt:lpstr>
      <vt:lpstr>REQUEST 7</vt:lpstr>
      <vt:lpstr>PowerPoint Presentation</vt:lpstr>
      <vt:lpstr>REQUEST 8</vt:lpstr>
      <vt:lpstr>REQUEST 9</vt:lpstr>
      <vt:lpstr>REQUEST 10</vt:lpstr>
      <vt:lpstr>PowerPoint Presentation</vt:lpstr>
      <vt:lpstr>Recommendations for enhancing  Atliq's sales performance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SQL Project</dc:title>
  <dc:creator>Srinath</dc:creator>
  <cp:keywords>DAFz74QncrU,BAFz4buF7bI</cp:keywords>
  <cp:lastModifiedBy>SUPRIYA SHARAN</cp:lastModifiedBy>
  <cp:revision>1</cp:revision>
  <dcterms:created xsi:type="dcterms:W3CDTF">2024-04-30T09:35:21Z</dcterms:created>
  <dcterms:modified xsi:type="dcterms:W3CDTF">2024-04-30T12:17:47Z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2024-04-01T00:00:00Z</vt:filetime>
  </property>
  <property fmtid="{D5CDD505-2E9C-101B-9397-08002B2CF9AE}" pid="3" name="LastSaved">
    <vt:filetime>2024-04-30T00:00:00Z</vt:filetime>
  </property>
</Properties>
</file>